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5" r:id="rId3"/>
    <p:sldId id="287" r:id="rId4"/>
    <p:sldId id="289" r:id="rId5"/>
    <p:sldId id="290" r:id="rId6"/>
    <p:sldId id="258" r:id="rId7"/>
    <p:sldId id="288" r:id="rId8"/>
    <p:sldId id="259" r:id="rId9"/>
    <p:sldId id="261" r:id="rId10"/>
    <p:sldId id="257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83" r:id="rId26"/>
    <p:sldId id="277" r:id="rId27"/>
    <p:sldId id="278" r:id="rId28"/>
    <p:sldId id="279" r:id="rId29"/>
    <p:sldId id="280" r:id="rId30"/>
    <p:sldId id="281" r:id="rId31"/>
    <p:sldId id="284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49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C52B-21B6-441F-BEE3-B3A7621DFBF0}" type="datetimeFigureOut">
              <a:rPr lang="th-TH" smtClean="0"/>
              <a:t>14/06/59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E456-ACEB-4066-9D5C-8AA0034C59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01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FEF1-3874-4763-B300-F323537E8A20}" type="datetimeFigureOut">
              <a:rPr lang="th-TH" smtClean="0"/>
              <a:t>14/06/59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6A91-7295-40FB-9A40-E373EBCA87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88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RANGE!/oks_d/6107"/><Relationship Id="rId3" Type="http://schemas.openxmlformats.org/officeDocument/2006/relationships/hyperlink" Target="#RANGE!/oks_d/6102"/><Relationship Id="rId7" Type="http://schemas.openxmlformats.org/officeDocument/2006/relationships/hyperlink" Target="#RANGE!/oks_d/6106"/><Relationship Id="rId2" Type="http://schemas.openxmlformats.org/officeDocument/2006/relationships/hyperlink" Target="#RANGE!/oks_d/6101"/><Relationship Id="rId1" Type="http://schemas.openxmlformats.org/officeDocument/2006/relationships/slideLayout" Target="../slideLayouts/slideLayout6.xml"/><Relationship Id="rId6" Type="http://schemas.openxmlformats.org/officeDocument/2006/relationships/hyperlink" Target="#RANGE!/oks_d/6105"/><Relationship Id="rId5" Type="http://schemas.openxmlformats.org/officeDocument/2006/relationships/hyperlink" Target="#RANGE!/oks_d/6104"/><Relationship Id="rId4" Type="http://schemas.openxmlformats.org/officeDocument/2006/relationships/hyperlink" Target="#RANGE!/oks_d/6103"/><Relationship Id="rId9" Type="http://schemas.openxmlformats.org/officeDocument/2006/relationships/hyperlink" Target="#RANGE!/oks_d/6108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RANGE!/pop_older_d/6107"/><Relationship Id="rId3" Type="http://schemas.openxmlformats.org/officeDocument/2006/relationships/hyperlink" Target="#RANGE!/pop_older_d/6102"/><Relationship Id="rId7" Type="http://schemas.openxmlformats.org/officeDocument/2006/relationships/hyperlink" Target="#RANGE!/pop_older_d/6106"/><Relationship Id="rId2" Type="http://schemas.openxmlformats.org/officeDocument/2006/relationships/hyperlink" Target="#RANGE!/pop_older_d/6101"/><Relationship Id="rId1" Type="http://schemas.openxmlformats.org/officeDocument/2006/relationships/slideLayout" Target="../slideLayouts/slideLayout7.xml"/><Relationship Id="rId6" Type="http://schemas.openxmlformats.org/officeDocument/2006/relationships/hyperlink" Target="#RANGE!/pop_older_d/6105"/><Relationship Id="rId5" Type="http://schemas.openxmlformats.org/officeDocument/2006/relationships/hyperlink" Target="#RANGE!/pop_older_d/6104"/><Relationship Id="rId4" Type="http://schemas.openxmlformats.org/officeDocument/2006/relationships/hyperlink" Target="#RANGE!/pop_older_d/6103"/><Relationship Id="rId9" Type="http://schemas.openxmlformats.org/officeDocument/2006/relationships/hyperlink" Target="#RANGE!/pop_older_d/6108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08764" y="1998131"/>
            <a:ext cx="7332135" cy="1515533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th-TH" sz="4000" b="1" dirty="0" smtClean="0"/>
              <a:t>การเชื่อมโยงและการจัดบริการคลินิกแพทย์แผนไทยครบวงจรเฉพาะโรค(โรคข้อเข่าเสื่อม)</a:t>
            </a:r>
            <a:r>
              <a:rPr lang="th-TH" sz="4000" b="1" dirty="0"/>
              <a:t> </a:t>
            </a:r>
            <a:r>
              <a:rPr lang="th-TH" sz="4000" b="1" dirty="0" smtClean="0"/>
              <a:t>ของจังหวัดอุทัยธานี</a:t>
            </a:r>
            <a:endParaRPr lang="th-TH" sz="4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cs typeface="+mj-cs"/>
              </a:rPr>
              <a:t>27 </a:t>
            </a:r>
            <a:r>
              <a:rPr lang="th-TH" sz="3200" b="1" dirty="0" smtClean="0">
                <a:cs typeface="+mj-cs"/>
              </a:rPr>
              <a:t>พฤษภาคม </a:t>
            </a:r>
            <a:r>
              <a:rPr lang="en-US" sz="3200" b="1" dirty="0" smtClean="0">
                <a:cs typeface="+mj-cs"/>
              </a:rPr>
              <a:t>2559</a:t>
            </a:r>
          </a:p>
          <a:p>
            <a:r>
              <a:rPr lang="th-TH" sz="3200" b="1" dirty="0" smtClean="0">
                <a:cs typeface="+mj-cs"/>
              </a:rPr>
              <a:t>ณ ห้องประชุมสำนักงานสาธารณสุขจังหวัดอุทัยธานี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65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4"/>
          <p:cNvSpPr txBox="1">
            <a:spLocks/>
          </p:cNvSpPr>
          <p:nvPr/>
        </p:nvSpPr>
        <p:spPr>
          <a:xfrm>
            <a:off x="580292" y="660400"/>
            <a:ext cx="10925908" cy="53403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altLang="th-TH" sz="3200" b="1" dirty="0">
                <a:latin typeface="DilleniaUPC" pitchFamily="18" charset="-34"/>
                <a:cs typeface="DilleniaUPC" pitchFamily="18" charset="-34"/>
              </a:rPr>
              <a:t>สถิติจำนวนผู้ป่วยโรคข้อเข่าเสื่อม จังหวัดอุทัยธานีที่เพิ่มขึ้น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27344" r="34114" b="11131"/>
          <a:stretch>
            <a:fillRect/>
          </a:stretch>
        </p:blipFill>
        <p:spPr bwMode="auto">
          <a:xfrm>
            <a:off x="928688" y="1244601"/>
            <a:ext cx="100949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825500" y="5956300"/>
            <a:ext cx="425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cs typeface="+mj-cs"/>
              </a:rPr>
              <a:t>ที่มา </a:t>
            </a:r>
            <a:r>
              <a:rPr lang="en-US" sz="2000" b="1" dirty="0" smtClean="0">
                <a:cs typeface="+mj-cs"/>
              </a:rPr>
              <a:t>: DATA CENTER </a:t>
            </a:r>
            <a:r>
              <a:rPr lang="th-TH" sz="2000" b="1" dirty="0" smtClean="0">
                <a:cs typeface="+mj-cs"/>
              </a:rPr>
              <a:t>ของ</a:t>
            </a:r>
            <a:r>
              <a:rPr lang="th-TH" sz="2000" b="1" dirty="0" err="1" smtClean="0">
                <a:cs typeface="+mj-cs"/>
              </a:rPr>
              <a:t>สสจ</a:t>
            </a:r>
            <a:r>
              <a:rPr lang="th-TH" sz="2000" b="1" dirty="0" smtClean="0">
                <a:cs typeface="+mj-cs"/>
              </a:rPr>
              <a:t>.อุทัยธานี</a:t>
            </a:r>
            <a:endParaRPr lang="th-TH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37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613833"/>
            <a:ext cx="9944100" cy="872067"/>
          </a:xfrm>
        </p:spPr>
        <p:txBody>
          <a:bodyPr/>
          <a:lstStyle/>
          <a:p>
            <a:r>
              <a:rPr lang="th-TH" dirty="0" smtClean="0"/>
              <a:t>ผลการคัดกรองภาวะข้อเข่าเสื่อมของจังหวัดอุทัยธานี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48334" y="5911334"/>
            <a:ext cx="451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ที่มา </a:t>
            </a:r>
            <a:r>
              <a:rPr lang="en-US" b="1" dirty="0"/>
              <a:t>: DATA CENTER </a:t>
            </a:r>
            <a:r>
              <a:rPr lang="th-TH" b="1" dirty="0"/>
              <a:t>ของ</a:t>
            </a:r>
            <a:r>
              <a:rPr lang="th-TH" b="1" dirty="0" err="1"/>
              <a:t>สสจ</a:t>
            </a:r>
            <a:r>
              <a:rPr lang="th-TH" b="1" dirty="0"/>
              <a:t>.</a:t>
            </a:r>
            <a:r>
              <a:rPr lang="th-TH" b="1" dirty="0" smtClean="0"/>
              <a:t>อุทัยธานี </a:t>
            </a:r>
            <a:r>
              <a:rPr lang="en-US" b="1" dirty="0" smtClean="0"/>
              <a:t>25/5/2559</a:t>
            </a:r>
            <a:endParaRPr lang="th-TH" b="1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94986"/>
              </p:ext>
            </p:extLst>
          </p:nvPr>
        </p:nvGraphicFramePr>
        <p:xfrm>
          <a:off x="533400" y="1346205"/>
          <a:ext cx="11099799" cy="4565129"/>
        </p:xfrm>
        <a:graphic>
          <a:graphicData uri="http://schemas.openxmlformats.org/drawingml/2006/table">
            <a:tbl>
              <a:tblPr/>
              <a:tblGrid>
                <a:gridCol w="1189264"/>
                <a:gridCol w="1782536"/>
                <a:gridCol w="960994"/>
                <a:gridCol w="647443"/>
                <a:gridCol w="650245"/>
                <a:gridCol w="912625"/>
                <a:gridCol w="915476"/>
                <a:gridCol w="889809"/>
                <a:gridCol w="889809"/>
                <a:gridCol w="778583"/>
                <a:gridCol w="752915"/>
                <a:gridCol w="730100"/>
              </a:tblGrid>
              <a:tr h="351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อำเภอ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ผู้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สุง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อายุเฉพาะอยู่จริง(คน)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คัดกรอง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%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ผลการคัดกรอง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949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ปกติไม่มีอาการ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เริ่มมี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อาการ</a:t>
                      </a:r>
                    </a:p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ข้อ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เข่าเสื่อม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ข้อเข่า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เสื่อม</a:t>
                      </a:r>
                    </a:p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ปาน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กลาง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ข้อเข่า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เสื่อม</a:t>
                      </a:r>
                    </a:p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รุนแรง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18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จำนวน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%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จำนวน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%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จำนวน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%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จำนวน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%</a:t>
                      </a:r>
                    </a:p>
                  </a:txBody>
                  <a:tcPr marL="7693" marR="7693" marT="7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2"/>
                        </a:rPr>
                        <a:t>เมืองอุทัยธานี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8,177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6,921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84.64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5,311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76.74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1,114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16.1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290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4.19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211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3.05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3"/>
                        </a:rPr>
                        <a:t>ทัพทัน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7,953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5,820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73.18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5,488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94.3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215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3.69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85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1.46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0.55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4"/>
                        </a:rPr>
                        <a:t>สว่างอารมณ์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4,977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2,579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51.82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1,437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55.72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700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27.14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182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7.06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262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10.16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5"/>
                        </a:rPr>
                        <a:t>หนองฉาง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10,404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6,821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65.56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5,142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75.38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1,104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16.19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398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5.83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181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2.65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6"/>
                        </a:rPr>
                        <a:t>หนองขา</a:t>
                      </a:r>
                      <a:r>
                        <a:rPr lang="th-TH" sz="20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6"/>
                        </a:rPr>
                        <a:t>หย่าง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2,848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1,192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41.85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907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76.09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200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16.78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4.53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2.68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7"/>
                        </a:rPr>
                        <a:t>บ้านไร่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7,873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2,195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27.88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1,358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61.87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515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23.46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267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12.16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2.51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8"/>
                        </a:rPr>
                        <a:t>ลานสัก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7,364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2,886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39.19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2,276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78.86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509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17.64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86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2.98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0.52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sng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  <a:hlinkClick r:id="rId9"/>
                        </a:rPr>
                        <a:t>ห้วยคต</a:t>
                      </a:r>
                      <a:endParaRPr lang="th-TH" sz="2000" b="0" i="0" u="sng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2,654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241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9.08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163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67.63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29.05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3.32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83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รวม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52,250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28,655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54.84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22,082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77.06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4,427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15.45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1,370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4.78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788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j-cs"/>
                        </a:rPr>
                        <a:t>2.75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4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2"/>
          <p:cNvSpPr txBox="1">
            <a:spLocks/>
          </p:cNvSpPr>
          <p:nvPr/>
        </p:nvSpPr>
        <p:spPr>
          <a:xfrm>
            <a:off x="1930401" y="803275"/>
            <a:ext cx="8191500" cy="873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b="1" kern="0" dirty="0">
                <a:latin typeface="TH Niramit AS" pitchFamily="2" charset="-34"/>
                <a:cs typeface="TH Niramit AS" pitchFamily="2" charset="-34"/>
              </a:rPr>
              <a:t>ผู้ป่วยโรคข้อเข่าเสื่อมอายุ </a:t>
            </a:r>
            <a:r>
              <a:rPr lang="en-US" sz="2800" b="1" kern="0" dirty="0">
                <a:latin typeface="TH Niramit AS" pitchFamily="2" charset="-34"/>
                <a:cs typeface="TH Niramit AS" pitchFamily="2" charset="-34"/>
              </a:rPr>
              <a:t>60 </a:t>
            </a:r>
            <a:r>
              <a:rPr lang="th-TH" sz="2800" b="1" kern="0" dirty="0">
                <a:latin typeface="TH Niramit AS" pitchFamily="2" charset="-34"/>
                <a:cs typeface="TH Niramit AS" pitchFamily="2" charset="-34"/>
              </a:rPr>
              <a:t>ปีที่ได้รับการคัดกรอง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b="1" kern="0" dirty="0">
                <a:latin typeface="TH Niramit AS" pitchFamily="2" charset="-34"/>
                <a:cs typeface="TH Niramit AS" pitchFamily="2" charset="-34"/>
              </a:rPr>
              <a:t>จากแบบคัดกรองข้อเสื่อม</a:t>
            </a:r>
            <a:endParaRPr lang="en-US" sz="2800" b="1" kern="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16602" r="33015" b="25781"/>
          <a:stretch>
            <a:fillRect/>
          </a:stretch>
        </p:blipFill>
        <p:spPr bwMode="auto">
          <a:xfrm>
            <a:off x="698500" y="1646238"/>
            <a:ext cx="10845799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6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40877" y="665135"/>
            <a:ext cx="9073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2800" b="1" kern="0" dirty="0">
                <a:latin typeface="TH Niramit AS" pitchFamily="2" charset="-34"/>
                <a:cs typeface="+mj-cs"/>
              </a:rPr>
              <a:t>ผู้ป่วยโรคข้อเข่าเสื่อมอายุ </a:t>
            </a:r>
            <a:r>
              <a:rPr lang="en-US" sz="2800" b="1" kern="0" dirty="0">
                <a:latin typeface="TH Niramit AS" pitchFamily="2" charset="-34"/>
                <a:cs typeface="+mj-cs"/>
              </a:rPr>
              <a:t>60 </a:t>
            </a:r>
            <a:r>
              <a:rPr lang="th-TH" sz="2800" b="1" kern="0" dirty="0">
                <a:latin typeface="TH Niramit AS" pitchFamily="2" charset="-34"/>
                <a:cs typeface="+mj-cs"/>
              </a:rPr>
              <a:t>ปีที่ได้รับการคัดกรอง</a:t>
            </a:r>
          </a:p>
          <a:p>
            <a:pPr algn="ctr" fontAlgn="ctr"/>
            <a:r>
              <a:rPr lang="th-TH" sz="2800" b="1" kern="0" dirty="0">
                <a:latin typeface="TH Niramit AS" pitchFamily="2" charset="-34"/>
                <a:cs typeface="+mj-cs"/>
              </a:rPr>
              <a:t>จากแบบคัดกรองข้อ</a:t>
            </a:r>
            <a:r>
              <a:rPr lang="th-TH" sz="2800" b="1" kern="0" dirty="0" smtClean="0">
                <a:latin typeface="TH Niramit AS" pitchFamily="2" charset="-34"/>
                <a:cs typeface="+mj-cs"/>
              </a:rPr>
              <a:t>เสื่อม </a:t>
            </a:r>
            <a:r>
              <a:rPr lang="en-US" sz="2800" b="1" kern="0" dirty="0" smtClean="0">
                <a:latin typeface="TH Niramit AS" pitchFamily="2" charset="-34"/>
                <a:cs typeface="+mj-cs"/>
              </a:rPr>
              <a:t>2 </a:t>
            </a:r>
            <a:r>
              <a:rPr lang="th-TH" sz="2800" b="1" kern="0" dirty="0" smtClean="0">
                <a:latin typeface="TH Niramit AS" pitchFamily="2" charset="-34"/>
                <a:cs typeface="+mj-cs"/>
              </a:rPr>
              <a:t>กลุ่ม 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- เริ่ม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มี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อาการข้อ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เข่า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เสื่อม     - ข้อ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เข่า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เสื่อมปานกลาง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+mj-cs"/>
              </a:rPr>
              <a:t>???</a:t>
            </a:r>
            <a:endParaRPr lang="th-TH" sz="2400" b="1" dirty="0">
              <a:solidFill>
                <a:srgbClr val="FF0000"/>
              </a:solidFill>
              <a:latin typeface="Tahoma" panose="020B060403050404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16992" r="33015" b="12695"/>
          <a:stretch>
            <a:fillRect/>
          </a:stretch>
        </p:blipFill>
        <p:spPr bwMode="auto">
          <a:xfrm>
            <a:off x="609600" y="1535113"/>
            <a:ext cx="109855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4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5800" y="641002"/>
            <a:ext cx="1010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SarabunPSK,Bold"/>
              </a:rPr>
              <a:t>แนวทางการค้นหาและการเชื่อมโยงระบบการส่งต่อ </a:t>
            </a:r>
            <a:r>
              <a:rPr lang="th-TH" sz="2000" b="1" dirty="0" err="1">
                <a:latin typeface="THSarabunPSK,Bold"/>
              </a:rPr>
              <a:t>รพท</a:t>
            </a:r>
            <a:r>
              <a:rPr lang="th-TH" sz="2000" b="1" dirty="0">
                <a:latin typeface="THSarabunPSK,Bold"/>
              </a:rPr>
              <a:t>./</a:t>
            </a:r>
            <a:r>
              <a:rPr lang="th-TH" sz="2000" b="1" dirty="0" err="1">
                <a:latin typeface="THSarabunPSK,Bold"/>
              </a:rPr>
              <a:t>รพช</a:t>
            </a:r>
            <a:r>
              <a:rPr lang="th-TH" sz="2000" b="1" dirty="0">
                <a:latin typeface="THSarabunPSK,Bold"/>
              </a:rPr>
              <a:t>./รพ</a:t>
            </a:r>
            <a:r>
              <a:rPr lang="th-TH" sz="2000" b="1" dirty="0" smtClean="0">
                <a:latin typeface="THSarabunPSK,Bold"/>
              </a:rPr>
              <a:t>สต.</a:t>
            </a:r>
          </a:p>
          <a:p>
            <a:pPr algn="ctr"/>
            <a:endParaRPr lang="th-TH" b="1" dirty="0"/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b="1" dirty="0" smtClean="0">
              <a:latin typeface="THSarabunPSK,Bold"/>
            </a:endParaRPr>
          </a:p>
          <a:p>
            <a:pPr algn="ctr"/>
            <a:endParaRPr lang="th-TH" b="1" dirty="0">
              <a:latin typeface="THSarabunPSK,Bold"/>
            </a:endParaRPr>
          </a:p>
          <a:p>
            <a:pPr algn="ctr"/>
            <a:endParaRPr lang="th-TH" sz="1400" b="1" dirty="0" smtClean="0">
              <a:latin typeface="THSarabunPSK,Bold"/>
            </a:endParaRPr>
          </a:p>
          <a:p>
            <a:pPr algn="ctr"/>
            <a:r>
              <a:rPr lang="th-TH" b="1" dirty="0" smtClean="0">
                <a:latin typeface="THSarabunPSK,Bold"/>
              </a:rPr>
              <a:t>แผนภูมิ</a:t>
            </a:r>
            <a:r>
              <a:rPr lang="th-TH" b="1" dirty="0">
                <a:latin typeface="THSarabunPSK,Bold"/>
              </a:rPr>
              <a:t>แสดงแนวทางการค้นหาและการเชื่อมโยงระบบการส่งต่อ </a:t>
            </a:r>
            <a:r>
              <a:rPr lang="th-TH" b="1" dirty="0" err="1">
                <a:latin typeface="THSarabunPSK,Bold"/>
              </a:rPr>
              <a:t>รพท</a:t>
            </a:r>
            <a:r>
              <a:rPr lang="th-TH" b="1" dirty="0">
                <a:latin typeface="THSarabunPSK,Bold"/>
              </a:rPr>
              <a:t>./</a:t>
            </a:r>
            <a:r>
              <a:rPr lang="th-TH" b="1" dirty="0" err="1">
                <a:latin typeface="THSarabunPSK,Bold"/>
              </a:rPr>
              <a:t>รพช</a:t>
            </a:r>
            <a:r>
              <a:rPr lang="th-TH" b="1" dirty="0">
                <a:latin typeface="THSarabunPSK,Bold"/>
              </a:rPr>
              <a:t>./รพสต.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83200" y="1041400"/>
            <a:ext cx="14732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ในชุมชน</a:t>
            </a:r>
          </a:p>
        </p:txBody>
      </p:sp>
      <p:sp>
        <p:nvSpPr>
          <p:cNvPr id="6" name="แผนผังลําดับงาน: การตัดสินใจ 5"/>
          <p:cNvSpPr/>
          <p:nvPr/>
        </p:nvSpPr>
        <p:spPr>
          <a:xfrm>
            <a:off x="4102100" y="1638300"/>
            <a:ext cx="3911600" cy="952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คัดกรองสุขภาพผู้สูงอายุโดย </a:t>
            </a:r>
            <a:r>
              <a:rPr lang="th-TH" dirty="0" err="1">
                <a:cs typeface="+mj-cs"/>
              </a:rPr>
              <a:t>อส</a:t>
            </a:r>
            <a:r>
              <a:rPr lang="th-TH" dirty="0" smtClean="0">
                <a:cs typeface="+mj-cs"/>
              </a:rPr>
              <a:t>ม</a:t>
            </a:r>
            <a:r>
              <a:rPr lang="th-TH" sz="1600" dirty="0" smtClean="0">
                <a:cs typeface="+mj-cs"/>
              </a:rPr>
              <a:t>. /</a:t>
            </a:r>
            <a:r>
              <a:rPr lang="en-US" sz="1600" dirty="0" smtClean="0">
                <a:cs typeface="+mj-cs"/>
              </a:rPr>
              <a:t>CG/CM</a:t>
            </a:r>
            <a:r>
              <a:rPr lang="th-TH" sz="1600" dirty="0">
                <a:cs typeface="+mj-cs"/>
              </a:rPr>
              <a:t>/</a:t>
            </a:r>
            <a:r>
              <a:rPr lang="th-TH" dirty="0" smtClean="0"/>
              <a:t>รพ</a:t>
            </a:r>
            <a:r>
              <a:rPr lang="th-TH" dirty="0"/>
              <a:t>สต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83200" y="2819399"/>
            <a:ext cx="1473200" cy="372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ผู้สูงอายุมีปวดเข่า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65700" y="3418026"/>
            <a:ext cx="2159000" cy="81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ประเมินคัดกรอง</a:t>
            </a:r>
          </a:p>
          <a:p>
            <a:pPr algn="ctr"/>
            <a:r>
              <a:rPr lang="th-TH" dirty="0"/>
              <a:t>ข้อเข่าเสื่อมทางคลินิก</a:t>
            </a:r>
          </a:p>
          <a:p>
            <a:pPr algn="ctr"/>
            <a:r>
              <a:rPr lang="th-TH" dirty="0"/>
              <a:t>5 คำถาม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67300" y="4432300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/>
              <a:t>2 ข้อขึ้นไปเขียนใบส่งต่อ</a:t>
            </a:r>
          </a:p>
          <a:p>
            <a:r>
              <a:rPr lang="th-TH" b="1"/>
              <a:t>เพื่อเข้ารับการดูแลต่อ</a:t>
            </a:r>
            <a:endParaRPr lang="th-TH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724400" y="5257800"/>
            <a:ext cx="2590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err="1"/>
              <a:t>รพท</a:t>
            </a:r>
            <a:r>
              <a:rPr lang="th-TH" b="1" dirty="0"/>
              <a:t>./</a:t>
            </a:r>
            <a:r>
              <a:rPr lang="th-TH" b="1" dirty="0" err="1"/>
              <a:t>รพช</a:t>
            </a:r>
            <a:r>
              <a:rPr lang="th-TH" b="1" dirty="0"/>
              <a:t>./รพ.</a:t>
            </a:r>
            <a:r>
              <a:rPr lang="th-TH" b="1" dirty="0" smtClean="0"/>
              <a:t>สต.ที่มีแพทย์แผนไทย</a:t>
            </a:r>
            <a:endParaRPr lang="th-TH" b="1" dirty="0">
              <a:latin typeface="THSarabunPSK,Bold"/>
            </a:endParaRPr>
          </a:p>
        </p:txBody>
      </p:sp>
      <p:cxnSp>
        <p:nvCxnSpPr>
          <p:cNvPr id="12" name="ลูกศรเชื่อมต่อแบบตรง 11"/>
          <p:cNvCxnSpPr>
            <a:endCxn id="6" idx="0"/>
          </p:cNvCxnSpPr>
          <p:nvPr/>
        </p:nvCxnSpPr>
        <p:spPr>
          <a:xfrm flipH="1">
            <a:off x="6057900" y="1397000"/>
            <a:ext cx="12700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057900" y="2590800"/>
            <a:ext cx="0" cy="22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6057900" y="3191658"/>
            <a:ext cx="0" cy="22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8" idx="2"/>
            <a:endCxn id="9" idx="0"/>
          </p:cNvCxnSpPr>
          <p:nvPr/>
        </p:nvCxnSpPr>
        <p:spPr>
          <a:xfrm flipH="1">
            <a:off x="6038850" y="4229100"/>
            <a:ext cx="635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038850" y="5080000"/>
            <a:ext cx="0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bkk10-1.fna.fbcdn.net/v/t1.0-9/13237604_10206384087417810_1846507409211043486_n.jpg?oh=39c116c3739ffa84996aa14b9085b530&amp;oe=57D55A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33046" y="580289"/>
            <a:ext cx="106738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SarabunPSK,Bold"/>
              </a:rPr>
              <a:t>11.5 การประเมินระดับความรุนแรงของอาการปวดเข่า ( </a:t>
            </a:r>
            <a:r>
              <a:rPr lang="en-US" sz="2400" b="1" dirty="0">
                <a:latin typeface="THSarabunPSK,Bold"/>
              </a:rPr>
              <a:t>Oxford Knee Score )</a:t>
            </a:r>
          </a:p>
          <a:p>
            <a:r>
              <a:rPr lang="th-TH" sz="2400" b="1" dirty="0">
                <a:latin typeface="THSarabunPSK,Bold"/>
              </a:rPr>
              <a:t>เครื่องมือคัดกรอง ข้อเข่าเสื่อม</a:t>
            </a:r>
          </a:p>
          <a:p>
            <a:r>
              <a:rPr lang="th-TH" sz="2400" b="1" dirty="0">
                <a:latin typeface="THSarabunPSK,Bold"/>
              </a:rPr>
              <a:t>แบบประเมินระดับความรุนแรงของโรคข้อเข่าเสื่อม (</a:t>
            </a:r>
            <a:r>
              <a:rPr lang="en-US" sz="2400" b="1" dirty="0">
                <a:latin typeface="THSarabunPSK,Bold"/>
              </a:rPr>
              <a:t>Oxford Knee Score)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โปรดเลือกหัวข้อที่ตรงกับอาการที่เกิดขึ้นกับตัวท่านมากที่สุดในช่วงเวลา 1 เดือนที่ผ่านมา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1. ให้ท่านบรรยายลักษณะอาการเจ็บปวดเข่าของท่าน?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ไม่มีอาการปวดเข่า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อาการปวดลึกๆที่เข่าเล็กน้อย เฉพาะเวลาขยับตัวหรืออยู่ในบางท่าเท่านั้น ( 3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หลังใช้งานนาน อาการปวดเข่ามากขึ้น พักแล้วดีขึ้น เป็นๆหายๆ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อาการปวดเพิ่มมากขึ้น ปวดนานขึ้น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อยู่เฉยๆก็ปวดมาก ขยับไม่ได้ ( 0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2. ท่านมีปัญหาเรื่องเข่าในการทากิจวัตรประจาวันด้วยตัวเอง หรือไม่ เช่น การยืนอาบน้าเป็นต้น?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ไม่มีปัญหา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มีอาการปวดเข่า/ข้อเข่าฝืด/ตึงขัดเล็กน้อย แต่น้อยมาก ( 3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มีอาการปวดเข่า/ข้อเข่าฝืด/ตึงขัดเล็กน้อย บ่อยครั้ง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เริ่มมีปัญหา ทำด้วยความยากลำบาก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ไม่สามารถทำได้ ( 0 คะแนน </a:t>
            </a:r>
            <a:r>
              <a:rPr lang="th-TH" sz="24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)</a:t>
            </a:r>
            <a:endParaRPr lang="th-TH" sz="2400" b="1" dirty="0">
              <a:latin typeface="THSarabunPSK" panose="020B0500040200020003" pitchFamily="34" charset="-34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3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7508" y="791198"/>
            <a:ext cx="7239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3. ท่านมีปัญหาเรื่องเข่า เมื่อก้าวขึ้นลงรถ หรือรถประจาทางหรือไม่?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ไม่มีอาการใดๆ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มีอาการปวดเข่า/ข้อเข่าฝืด ก้าวขึ้นลงได้ช้ากว่าปกติ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มีอาการปวดเข่ามาก/ข้อเข่าฝืด ก้าวขึ้นลงได้ด้วยความลำบาก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ไม่สามารถทำได้ ( 0 คะแนน </a:t>
            </a:r>
            <a:r>
              <a:rPr lang="th-TH" sz="24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4. ระยะเวลานานเท่าไรที่ท่านเดิน</a:t>
            </a:r>
            <a:r>
              <a:rPr lang="th-TH" sz="2400" b="1" dirty="0" err="1">
                <a:latin typeface="THSarabunPSK" panose="020B0500040200020003" pitchFamily="34" charset="-34"/>
                <a:cs typeface="THSarabunPSK" panose="020B0500040200020003" pitchFamily="34" charset="-34"/>
              </a:rPr>
              <a:t>ได้มาก</a:t>
            </a:r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ที่สุดก่อนที่ท่านจะมีอาการปวดเข่า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เดินได้เกิน 1 ชั่วโมง โดยไม่มีอาการอะไร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เดินได้ 16 - 60 นาที เริ่มมีอาการปวด ( 3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เดินได้เพียง 5 - 15 นาที เริ่มมีอาการปวด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เดินได้แค่รอบบ้านเท่านั้น เริ่มมีอาการปวด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ทำไม่ได้และเดินไม่ไหว ( 0 คะแนน )</a:t>
            </a:r>
          </a:p>
          <a:p>
            <a:endParaRPr lang="th-TH" b="1" dirty="0">
              <a:latin typeface="THSarabunPSK" panose="020B0500040200020003" pitchFamily="34" charset="-34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158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1997" y="595414"/>
            <a:ext cx="94722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5</a:t>
            </a:r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. หลังทานอาหารเสร็จ ในขณะที่ลุกขึ้นจากเก้าอี้นั่ง เข่าของท่านมีอาการอย่างไร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ไม่มีอาการ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มีอาการปวดเข่า/ข้อเข่าฝืดเล็กน้อย ( 3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มีอาการปวดเข่า/ข้อเข่าฝืดปานกลาง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มีอาการปวดเข่ามาก/ข้อเข่าฝืด ลุกขึ้นยืนได้ด้วยความลำบาก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ปวดมาก ไม่สามารถลุกขึ้นได้ ( 0 คะแนน </a:t>
            </a:r>
            <a:r>
              <a:rPr lang="th-TH" sz="24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)</a:t>
            </a:r>
          </a:p>
          <a:p>
            <a:r>
              <a:rPr lang="th-TH" sz="2400" b="1" dirty="0"/>
              <a:t>6. ท่านต้องเดินโยกตัว(เดินกระโผลกกระเผลก) เพราะอาการที่เกิดจากเข่าของท่าน หรือไม่?</a:t>
            </a:r>
          </a:p>
          <a:p>
            <a:r>
              <a:rPr lang="th-TH" sz="2400" b="1" dirty="0"/>
              <a:t>(......) ไม่เคย ( 4 คะแนน )</a:t>
            </a:r>
          </a:p>
          <a:p>
            <a:r>
              <a:rPr lang="th-TH" sz="2400" b="1" dirty="0"/>
              <a:t>(......) ในช่วง 2 - 3 ก้าวแรก ที่ออกเดินเท่านั้น ( 3 คะแนน )</a:t>
            </a:r>
          </a:p>
          <a:p>
            <a:r>
              <a:rPr lang="th-TH" sz="2400" b="1" dirty="0"/>
              <a:t>(......) เป็นบางครั้ง ( 2 คะแนน )......) เป็นส่วนใหญ่ ( 1 คะแนน )</a:t>
            </a:r>
          </a:p>
          <a:p>
            <a:r>
              <a:rPr lang="th-TH" sz="2400" b="1" dirty="0"/>
              <a:t>(......) ตลอดเวลา ( 0 คะแนน )</a:t>
            </a:r>
          </a:p>
          <a:p>
            <a:r>
              <a:rPr lang="th-TH" sz="2400" b="1" dirty="0"/>
              <a:t>7. ท่านสามารถนั่งลงคุกเข่าและลุกขึ้นได้หรือไม่?</a:t>
            </a:r>
          </a:p>
          <a:p>
            <a:r>
              <a:rPr lang="th-TH" sz="2400" b="1" dirty="0"/>
              <a:t>(......) ลุกได้ง่าย ( 4 คะแนน )</a:t>
            </a:r>
          </a:p>
          <a:p>
            <a:r>
              <a:rPr lang="th-TH" sz="2400" b="1" dirty="0"/>
              <a:t>(......) ลุกได้ ลำบากเล็กน้อย ( 3 คะแนน )</a:t>
            </a:r>
          </a:p>
          <a:p>
            <a:r>
              <a:rPr lang="th-TH" sz="2400" b="1" dirty="0"/>
              <a:t>(......) ลุกได้แต่ยากขึ้น ( 2 คะแนน )</a:t>
            </a:r>
          </a:p>
          <a:p>
            <a:r>
              <a:rPr lang="th-TH" sz="2400" b="1" dirty="0"/>
              <a:t>(......) ลุกได้แต่ยากลำบากมาก ( 1 คะแนน ) (......) ลุกไม่ไหว ( 0 คะแนน )</a:t>
            </a:r>
          </a:p>
        </p:txBody>
      </p:sp>
    </p:spTree>
    <p:extLst>
      <p:ext uri="{BB962C8B-B14F-4D97-AF65-F5344CB8AC3E}">
        <p14:creationId xmlns:p14="http://schemas.microsoft.com/office/powerpoint/2010/main" val="12382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08000"/>
            <a:ext cx="111506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5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5460" y="480889"/>
            <a:ext cx="85988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8. ท่านเคยมีปัญหาปวดเข่าในขณะที่นอนตอนกลางคืนหรือไม่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ไม่เคย ( 4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ใน 1 เดือนมี 1 - 2 ครั้ง ( 3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บางคืน ( 2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ส่วนมาก ( 1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ทุกคืน ( 0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9. ในขณะที่คุณทำงาน/ทำงานบ้าน ท่านมีอาการปวดเข่าหรือไม่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ไม่มี ( 4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น้อยมาก ( 3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บางครั้ง ( 2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ส่วนมาก ( 1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ตลอดเวลา ( 0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10. ท่านเคยมีความรู้สึกว่าเข่าของท่านทรุดลงทันทีหรือหมดแรงทันทีจนตัวทรุดลง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ไม่เคย ( 4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ในช่วงแรกที่ก้าวเดิน เท่านั้น ( 3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บางครั้ง ( 2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ส่วนมาก ( 1 คะแนน )</a:t>
            </a:r>
          </a:p>
          <a:p>
            <a:r>
              <a:rPr lang="th-TH" sz="2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ตลอดเวลา ( 0 คะแนน </a:t>
            </a:r>
            <a:r>
              <a:rPr lang="th-TH" sz="22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)</a:t>
            </a:r>
            <a:endParaRPr lang="th-TH" sz="2200" b="1" dirty="0">
              <a:latin typeface="THSarabunPSK" panose="020B0500040200020003" pitchFamily="34" charset="-34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01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38908" y="635114"/>
            <a:ext cx="110724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11. ท่านสามารถไปซื้อของใช้ต่างๆได้ด้วยตัวท่านเอง?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ได้เป็นปกติ ( 4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ไปได้ เริ่มมีอาการปวดเข่า/ตึงเข่าเล็กน้อย ( 3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ไปได้ เริ่มมีอาการปวดเข่า/ตึงเข่ามากขึ้น ( 2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พอไปได้ แต่ด้วยความยากลำบากมาก ( 1 คะแนน )</a:t>
            </a:r>
          </a:p>
          <a:p>
            <a:r>
              <a:rPr lang="th-TH" sz="24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(......) ไปไมไหว ( 0 คะแนน </a:t>
            </a:r>
            <a:r>
              <a:rPr lang="th-TH" sz="2400" b="1" dirty="0" smtClean="0">
                <a:latin typeface="THSarabunPSK" panose="020B0500040200020003" pitchFamily="34" charset="-34"/>
                <a:cs typeface="THSarabunPSK" panose="020B0500040200020003" pitchFamily="34" charset="-34"/>
              </a:rPr>
              <a:t>)</a:t>
            </a:r>
          </a:p>
          <a:p>
            <a:r>
              <a:rPr lang="th-TH" sz="2400" b="1" dirty="0"/>
              <a:t>12. ท่านสามารถเดินลงบันไดได้หรือไม่</a:t>
            </a:r>
          </a:p>
          <a:p>
            <a:r>
              <a:rPr lang="th-TH" sz="2400" b="1" dirty="0"/>
              <a:t>(......) เดินลงได้ เป็นปกติ ( 4 คะแนน )</a:t>
            </a:r>
          </a:p>
          <a:p>
            <a:r>
              <a:rPr lang="th-TH" sz="2400" b="1" dirty="0"/>
              <a:t>(......) เดินลงได้ เริ่มมีอาการปวดเข่า/ตึงเข่าเล็กน้อย ( 3 คะแนน )</a:t>
            </a:r>
          </a:p>
          <a:p>
            <a:r>
              <a:rPr lang="th-TH" sz="2400" b="1" dirty="0"/>
              <a:t>(......) เดินลงได้ เริ่มมีอาการปวดเข่า/ตึงเข่ามากขึ้น ( 2 คะแนน )</a:t>
            </a:r>
          </a:p>
          <a:p>
            <a:r>
              <a:rPr lang="th-TH" sz="2400" b="1" dirty="0"/>
              <a:t>(......) เดินลงได้ด้วยความยากลำบากมาก ( 1 คะแนน )</a:t>
            </a:r>
          </a:p>
          <a:p>
            <a:r>
              <a:rPr lang="th-TH" sz="2400" b="1" dirty="0"/>
              <a:t>(......) เดินลงไม่ได้ ( 0 คะแนน )</a:t>
            </a:r>
          </a:p>
          <a:p>
            <a:r>
              <a:rPr lang="th-TH" sz="2400" b="1" dirty="0"/>
              <a:t>ผลการประเมิน รวมคะแนน...................................</a:t>
            </a:r>
            <a:r>
              <a:rPr lang="th-TH" sz="2400" b="1" dirty="0" smtClean="0"/>
              <a:t>คะแนน.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457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6816" y="746986"/>
            <a:ext cx="10427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การให้คะแนนสาหรับการประเมิน</a:t>
            </a:r>
          </a:p>
          <a:p>
            <a:r>
              <a:rPr lang="th-TH" sz="2400" b="1" dirty="0"/>
              <a:t>(........) คะแนนรวมที่ได้ 0 ถึง 19 มีข้อบ่งชี้: เป็นโรคข้อเข่าเสื่อมระดับรุนแรง ควรรับการรักษาจากศัลยแพทย์</a:t>
            </a:r>
          </a:p>
          <a:p>
            <a:r>
              <a:rPr lang="th-TH" sz="2400" b="1" dirty="0"/>
              <a:t>ผู้เชี่ยวชาญกระดูกและข้อทันที.</a:t>
            </a:r>
          </a:p>
          <a:p>
            <a:r>
              <a:rPr lang="th-TH" sz="2400" b="1" dirty="0"/>
              <a:t>(........) </a:t>
            </a:r>
            <a:r>
              <a:rPr lang="th-TH" sz="2400" b="1" dirty="0">
                <a:solidFill>
                  <a:srgbClr val="FF0000"/>
                </a:solidFill>
              </a:rPr>
              <a:t>คะแนนรวมที่ได้ 20 ถึง 29 </a:t>
            </a:r>
            <a:r>
              <a:rPr lang="th-TH" sz="2400" b="1" dirty="0"/>
              <a:t>มีข้อบ่งชี้: มีอาการโรคข้อเข่าเสื่อมระดับปานกลาง ควรปรึกษาศัลยแพทย์</a:t>
            </a:r>
          </a:p>
          <a:p>
            <a:r>
              <a:rPr lang="th-TH" sz="2400" b="1" dirty="0"/>
              <a:t>ผู้เชี่ยวชาญกระดูกและข้อเพื่อรับการตรวจรักษา เอกซเรย์ข้อเข่า</a:t>
            </a:r>
          </a:p>
          <a:p>
            <a:r>
              <a:rPr lang="th-TH" sz="2400" b="1" dirty="0"/>
              <a:t>และประเมินอาการของโรค</a:t>
            </a:r>
          </a:p>
          <a:p>
            <a:r>
              <a:rPr lang="th-TH" sz="2400" b="1" dirty="0"/>
              <a:t>(........) </a:t>
            </a:r>
            <a:r>
              <a:rPr lang="th-TH" sz="2400" b="1" dirty="0">
                <a:solidFill>
                  <a:srgbClr val="FF0000"/>
                </a:solidFill>
              </a:rPr>
              <a:t>คะแนนรวมที่ได้ 30 ถึง 39 </a:t>
            </a:r>
            <a:r>
              <a:rPr lang="th-TH" sz="2400" b="1" dirty="0"/>
              <a:t>มีข้อบ่งชี้: พบเริ่มมีอาการของโรคข้อเข่าเสื่อมควรได้รับคำแนะนำ</a:t>
            </a:r>
          </a:p>
          <a:p>
            <a:r>
              <a:rPr lang="th-TH" sz="2400" b="1" dirty="0"/>
              <a:t>จากศัลยแพทย์ผู้เชี่ยวชาญกระดูกและข้อเรื่องการออกกำลังกาย</a:t>
            </a:r>
          </a:p>
          <a:p>
            <a:r>
              <a:rPr lang="th-TH" sz="2400" b="1" dirty="0"/>
              <a:t>อย่างเหมาะสม การควบคุมน้ำหนักเพื่อไม่ให้อ้วน</a:t>
            </a:r>
          </a:p>
          <a:p>
            <a:r>
              <a:rPr lang="th-TH" sz="2400" b="1" dirty="0"/>
              <a:t>หลีกเลี่ยงท่าหรือกิจกรรมที่จะทำให้เกิดอาการและความรุนแรง</a:t>
            </a:r>
          </a:p>
          <a:p>
            <a:r>
              <a:rPr lang="th-TH" sz="2400" b="1" dirty="0"/>
              <a:t>ของโรคมากขึ้น และการประเมินระดับอาการของโรค</a:t>
            </a:r>
          </a:p>
          <a:p>
            <a:r>
              <a:rPr lang="th-TH" sz="2400" b="1" dirty="0"/>
              <a:t>(........) คะแนนรวมที่ได้ 40 ถึง 48 ยังไม่พบอาการผิดปกติ แต่ควรตรวจร่างกายเป็นประจำทุกปี</a:t>
            </a:r>
          </a:p>
          <a:p>
            <a:r>
              <a:rPr lang="th-TH" sz="2400" b="1" dirty="0"/>
              <a:t>สรุปผลการประเมิน </a:t>
            </a:r>
            <a:r>
              <a:rPr lang="th-TH" sz="2400" b="1" dirty="0" err="1" smtClean="0"/>
              <a:t>􀁣</a:t>
            </a:r>
            <a:r>
              <a:rPr lang="th-TH" sz="2400" b="1" dirty="0" smtClean="0"/>
              <a:t>   ส่ง</a:t>
            </a:r>
            <a:r>
              <a:rPr lang="th-TH" sz="2400" b="1" dirty="0"/>
              <a:t>ต่อแพทย์แผน</a:t>
            </a:r>
            <a:r>
              <a:rPr lang="th-TH" sz="2400" b="1" dirty="0" smtClean="0"/>
              <a:t>ไทย  </a:t>
            </a:r>
            <a:r>
              <a:rPr lang="th-TH" sz="2400" b="1" dirty="0" err="1" smtClean="0"/>
              <a:t>􀁣</a:t>
            </a:r>
            <a:r>
              <a:rPr lang="th-TH" sz="2400" b="1" dirty="0" smtClean="0"/>
              <a:t>      ส่ง</a:t>
            </a:r>
            <a:r>
              <a:rPr lang="th-TH" sz="2400" b="1" dirty="0"/>
              <a:t>ต่อแพทย์แผน</a:t>
            </a:r>
            <a:r>
              <a:rPr lang="th-TH" sz="2400" b="1" dirty="0" smtClean="0"/>
              <a:t>ปัจจุบัน    </a:t>
            </a:r>
            <a:r>
              <a:rPr lang="th-TH" sz="2400" b="1" dirty="0" err="1" smtClean="0"/>
              <a:t>􀁣</a:t>
            </a:r>
            <a:r>
              <a:rPr lang="th-TH" sz="2400" b="1" dirty="0" smtClean="0"/>
              <a:t>       </a:t>
            </a:r>
            <a:r>
              <a:rPr lang="th-TH" sz="2400" b="1" dirty="0"/>
              <a:t>ให้คำแนะนำการดูแลสุขภาพ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17901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2" y="771112"/>
            <a:ext cx="10187352" cy="130386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การดูแลข้อเข่าเสื่อมด้วยการนวดไทย</a:t>
            </a:r>
            <a:br>
              <a:rPr lang="th-TH" b="1" dirty="0"/>
            </a:br>
            <a:r>
              <a:rPr lang="th-TH" b="1" dirty="0"/>
              <a:t>การรักษาโดยการนวดไทย รหัสหัตถการ (</a:t>
            </a:r>
            <a:r>
              <a:rPr lang="en-US" b="1" dirty="0"/>
              <a:t>ICD9) 873-78-11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95402" y="2402447"/>
            <a:ext cx="80244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SarabunPSK,Bold"/>
                <a:cs typeface="+mj-cs"/>
              </a:rPr>
              <a:t>-</a:t>
            </a:r>
            <a:r>
              <a:rPr lang="th-TH" sz="2800" b="1" dirty="0" smtClean="0">
                <a:latin typeface="THSarabunPSK,Bold"/>
                <a:cs typeface="+mj-cs"/>
              </a:rPr>
              <a:t> </a:t>
            </a:r>
            <a:r>
              <a:rPr lang="th-TH" sz="2800" b="1" dirty="0">
                <a:latin typeface="THSarabunPSK,Bold"/>
                <a:cs typeface="+mj-cs"/>
              </a:rPr>
              <a:t>การตรวจทาง</a:t>
            </a:r>
            <a:r>
              <a:rPr lang="th-TH" sz="2800" b="1" dirty="0" err="1">
                <a:latin typeface="THSarabunPSK,Bold"/>
                <a:cs typeface="+mj-cs"/>
              </a:rPr>
              <a:t>หัตถ</a:t>
            </a:r>
            <a:r>
              <a:rPr lang="th-TH" sz="2800" b="1" dirty="0">
                <a:latin typeface="THSarabunPSK,Bold"/>
                <a:cs typeface="+mj-cs"/>
              </a:rPr>
              <a:t>เวชก่อนและหลังการรักษา</a:t>
            </a:r>
          </a:p>
          <a:p>
            <a:pPr marL="342900" indent="-342900">
              <a:buAutoNum type="arabicParenR"/>
            </a:pPr>
            <a:r>
              <a:rPr lang="th-TH" sz="2800" b="1" dirty="0" smtClean="0">
                <a:latin typeface="THSarabunPSK,Bold"/>
                <a:cs typeface="+mj-cs"/>
              </a:rPr>
              <a:t>การ</a:t>
            </a:r>
            <a:r>
              <a:rPr lang="th-TH" sz="2800" b="1" dirty="0">
                <a:latin typeface="THSarabunPSK,Bold"/>
                <a:cs typeface="+mj-cs"/>
              </a:rPr>
              <a:t>วัดส้น</a:t>
            </a:r>
            <a:r>
              <a:rPr lang="th-TH" sz="2800" b="1" dirty="0" smtClean="0">
                <a:latin typeface="THSarabunPSK,Bold"/>
                <a:cs typeface="+mj-cs"/>
              </a:rPr>
              <a:t>เท้า</a:t>
            </a:r>
          </a:p>
          <a:p>
            <a:pPr marL="342900" indent="-342900">
              <a:buAutoNum type="arabicParenR"/>
            </a:pPr>
            <a:r>
              <a:rPr lang="th-TH" sz="2800" b="1" dirty="0">
                <a:cs typeface="+mj-cs"/>
              </a:rPr>
              <a:t>ตรวจสภาพความโก่งของ</a:t>
            </a:r>
            <a:r>
              <a:rPr lang="th-TH" sz="2800" b="1" dirty="0" smtClean="0">
                <a:cs typeface="+mj-cs"/>
              </a:rPr>
              <a:t>เข่า</a:t>
            </a:r>
          </a:p>
          <a:p>
            <a:pPr marL="342900" indent="-342900">
              <a:buAutoNum type="arabicParenR"/>
            </a:pPr>
            <a:r>
              <a:rPr lang="th-TH" sz="2800" b="1" dirty="0">
                <a:cs typeface="+mj-cs"/>
              </a:rPr>
              <a:t>เขยื้อนข้อเข่าและการคลอนสะบ้า</a:t>
            </a:r>
            <a:r>
              <a:rPr lang="th-TH" sz="2800" b="1" dirty="0" smtClean="0">
                <a:cs typeface="+mj-cs"/>
              </a:rPr>
              <a:t>เข่า</a:t>
            </a:r>
          </a:p>
          <a:p>
            <a:pPr marL="342900" indent="-342900">
              <a:buAutoNum type="arabicParenR"/>
            </a:pPr>
            <a:r>
              <a:rPr lang="th-TH" sz="2800" b="1" dirty="0" smtClean="0">
                <a:cs typeface="+mj-cs"/>
              </a:rPr>
              <a:t>วัด</a:t>
            </a:r>
            <a:r>
              <a:rPr lang="th-TH" sz="2800" b="1" dirty="0">
                <a:cs typeface="+mj-cs"/>
              </a:rPr>
              <a:t>องศา</a:t>
            </a:r>
            <a:r>
              <a:rPr lang="th-TH" sz="2800" b="1" dirty="0" smtClean="0">
                <a:cs typeface="+mj-cs"/>
              </a:rPr>
              <a:t>เข่า</a:t>
            </a:r>
          </a:p>
          <a:p>
            <a:pPr marL="342900" indent="-342900">
              <a:buAutoNum type="arabicParenR"/>
            </a:pPr>
            <a:r>
              <a:rPr lang="th-TH" sz="2800" b="1" dirty="0">
                <a:cs typeface="+mj-cs"/>
              </a:rPr>
              <a:t>การตรวจสภาพข้อ</a:t>
            </a:r>
            <a:r>
              <a:rPr lang="th-TH" sz="2800" b="1" dirty="0" smtClean="0">
                <a:cs typeface="+mj-cs"/>
              </a:rPr>
              <a:t>เข่า</a:t>
            </a:r>
          </a:p>
          <a:p>
            <a:pPr marL="285750" indent="-285750">
              <a:buFontTx/>
              <a:buChar char="-"/>
            </a:pPr>
            <a:r>
              <a:rPr lang="th-TH" sz="2800" b="1" dirty="0" smtClean="0">
                <a:cs typeface="+mj-cs"/>
              </a:rPr>
              <a:t>สูตร</a:t>
            </a:r>
            <a:r>
              <a:rPr lang="th-TH" sz="2800" b="1" dirty="0">
                <a:cs typeface="+mj-cs"/>
              </a:rPr>
              <a:t>การนวดรักษา</a:t>
            </a:r>
          </a:p>
          <a:p>
            <a:pPr marL="342900" indent="-342900">
              <a:buAutoNum type="arabicParenR"/>
            </a:pPr>
            <a:r>
              <a:rPr lang="th-TH" sz="2800" b="1" dirty="0" smtClean="0">
                <a:cs typeface="+mj-cs"/>
              </a:rPr>
              <a:t>สูตร</a:t>
            </a:r>
            <a:r>
              <a:rPr lang="th-TH" sz="2800" b="1" dirty="0">
                <a:cs typeface="+mj-cs"/>
              </a:rPr>
              <a:t>การนวดจับโปง</a:t>
            </a:r>
            <a:r>
              <a:rPr lang="th-TH" sz="2800" b="1" dirty="0" smtClean="0">
                <a:cs typeface="+mj-cs"/>
              </a:rPr>
              <a:t>น้ำ</a:t>
            </a:r>
          </a:p>
          <a:p>
            <a:pPr marL="342900" indent="-342900">
              <a:buAutoNum type="arabicParenR"/>
            </a:pPr>
            <a:r>
              <a:rPr lang="th-TH" sz="2800" b="1" dirty="0">
                <a:cs typeface="+mj-cs"/>
              </a:rPr>
              <a:t>สูตรการนวดจับโปงแห้ง</a:t>
            </a:r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187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69831" y="95817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b="1" dirty="0" smtClean="0">
                <a:latin typeface="THSarabunPSK,Bold"/>
                <a:cs typeface="+mj-cs"/>
              </a:rPr>
              <a:t>- </a:t>
            </a:r>
            <a:r>
              <a:rPr lang="th-TH" sz="2800" b="1" dirty="0">
                <a:latin typeface="THSarabunPSK,Bold"/>
                <a:cs typeface="+mj-cs"/>
              </a:rPr>
              <a:t>ข้อห้าม/ข้อควรระวัง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หากพบว่าผู้ป่วยที่มาขอรับบริการเป็นโรคหรือมีอาการหรืออาการแสดงดังต่อไปนี้ ห้ามให้บริการ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การนวดไทย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1) มีไข้เกิน ๓๘.๕ องศาเซลเซียส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2) มีโรคติดเชื้อเฉียบพลัน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3) โรคติดต่อร้ายแรงทุกชนิด เช่น วัณโรค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4) โรคกระดูกพรุนรุนแรง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5) เป็นโรคหัวใจ ความดันโลหิตสูง เบาหวานที่ยังควบคุมไม่ได้</a:t>
            </a:r>
          </a:p>
          <a:p>
            <a:r>
              <a:rPr lang="th-TH" sz="2800" b="1" dirty="0">
                <a:latin typeface="THSarabunPSK" panose="020B0500040200020003" pitchFamily="34" charset="-34"/>
                <a:cs typeface="+mj-cs"/>
              </a:rPr>
              <a:t>6) มีรอยโรคผิวหนังที่มีการติดเชื้อหรือสามารถติดต่อได้</a:t>
            </a:r>
            <a:endParaRPr lang="th-TH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047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43818" y="764904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cs typeface="+mj-cs"/>
              </a:rPr>
              <a:t>การดูแลข้อเข่าเสื่อมด้วยการประคบสมุนไพร</a:t>
            </a:r>
            <a:endParaRPr lang="th-TH" sz="2800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42999" y="1274865"/>
            <a:ext cx="852853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0000"/>
                </a:solidFill>
                <a:latin typeface="THSarabunPSK,Bold"/>
                <a:cs typeface="+mj-cs"/>
              </a:rPr>
              <a:t>การ</a:t>
            </a:r>
            <a:r>
              <a:rPr lang="th-TH" sz="2400" b="1" dirty="0">
                <a:solidFill>
                  <a:srgbClr val="000000"/>
                </a:solidFill>
                <a:latin typeface="THSarabunPSK,Bold"/>
                <a:cs typeface="+mj-cs"/>
              </a:rPr>
              <a:t>ดูแลข้อเข่าเสื่อมด้วยยาสมุนไพร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SarabunPSK,Bold"/>
                <a:cs typeface="+mj-cs"/>
              </a:rPr>
              <a:t>การรักษาด้วย</a:t>
            </a:r>
            <a:r>
              <a:rPr lang="th-TH" sz="2400" b="1" dirty="0">
                <a:solidFill>
                  <a:srgbClr val="2A2A2A"/>
                </a:solidFill>
                <a:latin typeface="THSarabunPSK,Bold"/>
                <a:cs typeface="+mj-cs"/>
              </a:rPr>
              <a:t>ยาสมุนไพร </a:t>
            </a:r>
            <a:r>
              <a:rPr lang="th-TH" sz="2400" b="1" dirty="0">
                <a:solidFill>
                  <a:srgbClr val="000000"/>
                </a:solidFill>
                <a:latin typeface="THSarabunPSK,Bold"/>
                <a:cs typeface="+mj-cs"/>
              </a:rPr>
              <a:t>รหัสหัตถการ (</a:t>
            </a:r>
            <a:r>
              <a:rPr lang="en-US" sz="2400" b="1" dirty="0">
                <a:solidFill>
                  <a:srgbClr val="000000"/>
                </a:solidFill>
                <a:latin typeface="THSarabunPSK,Bold"/>
                <a:cs typeface="+mj-cs"/>
              </a:rPr>
              <a:t>ICD9) 873-78-38</a:t>
            </a:r>
          </a:p>
          <a:p>
            <a:r>
              <a:rPr lang="th-TH" sz="2400" b="1" dirty="0">
                <a:cs typeface="+mj-cs"/>
              </a:rPr>
              <a:t>การรักษาภาวะข้อเข่าเสื่อมโดยใช้ยาสมุนไพรแบ่งเป็น 2 ส่วน คือ</a:t>
            </a:r>
          </a:p>
          <a:p>
            <a:pPr marL="342900" indent="-342900">
              <a:buAutoNum type="arabicParenR"/>
            </a:pPr>
            <a:r>
              <a:rPr lang="th-TH" sz="2800" b="1" dirty="0">
                <a:cs typeface="+mj-cs"/>
              </a:rPr>
              <a:t>การใช้ยาในบัญชียาหลักแห่งชาติ</a:t>
            </a:r>
          </a:p>
          <a:p>
            <a:pPr marL="800100" lvl="1" indent="-342900">
              <a:buAutoNum type="arabicParenR"/>
            </a:pPr>
            <a:r>
              <a:rPr lang="th-TH" sz="2400" b="1" dirty="0">
                <a:cs typeface="+mj-cs"/>
              </a:rPr>
              <a:t> </a:t>
            </a:r>
            <a:r>
              <a:rPr lang="th-TH" sz="2400" b="1" dirty="0" err="1">
                <a:cs typeface="+mj-cs"/>
              </a:rPr>
              <a:t>ยาสหัศ</a:t>
            </a:r>
            <a:r>
              <a:rPr lang="th-TH" sz="2400" b="1" dirty="0">
                <a:cs typeface="+mj-cs"/>
              </a:rPr>
              <a:t>ธารา ยาแคปซูล</a:t>
            </a:r>
          </a:p>
          <a:p>
            <a:r>
              <a:rPr lang="th-TH" sz="2400" b="1" dirty="0">
                <a:cs typeface="+mj-cs"/>
              </a:rPr>
              <a:t>ข้อบ่งใช้ ขับลมในเส้น แก้โรคลมกองหยาบ</a:t>
            </a:r>
          </a:p>
          <a:p>
            <a:r>
              <a:rPr lang="th-TH" sz="2400" b="1" dirty="0">
                <a:cs typeface="+mj-cs"/>
              </a:rPr>
              <a:t>ขนาดและวิธีใช้ รับประทานครั้งละ 1-1.5 กรัม วันละ 3 ครั้ง ก่อนอาหาร</a:t>
            </a:r>
          </a:p>
          <a:p>
            <a:r>
              <a:rPr lang="th-TH" sz="2400" b="1" dirty="0">
                <a:cs typeface="+mj-cs"/>
              </a:rPr>
              <a:t>ข้อห้ามใช้ ห้ามใช้กับหญิงครรภ์ และผู้ที่มีไข้</a:t>
            </a:r>
          </a:p>
          <a:p>
            <a:r>
              <a:rPr lang="th-TH" sz="2400" b="1" dirty="0">
                <a:cs typeface="+mj-cs"/>
              </a:rPr>
              <a:t>	(2)   ยาเถาเถาวัลย์เปรียง ยาแคปซูล</a:t>
            </a:r>
          </a:p>
          <a:p>
            <a:r>
              <a:rPr lang="th-TH" sz="2400" b="1" dirty="0">
                <a:cs typeface="+mj-cs"/>
              </a:rPr>
              <a:t>ตัวยาสำคัญ ผงจากเถาของเถาวัลย์เปรียง [</a:t>
            </a:r>
            <a:r>
              <a:rPr lang="en-US" sz="2400" b="1" dirty="0">
                <a:cs typeface="+mj-cs"/>
              </a:rPr>
              <a:t>Derris </a:t>
            </a:r>
            <a:r>
              <a:rPr lang="en-US" sz="2400" b="1" dirty="0" err="1">
                <a:cs typeface="+mj-cs"/>
              </a:rPr>
              <a:t>scandens</a:t>
            </a:r>
            <a:r>
              <a:rPr lang="en-US" sz="2400" b="1" dirty="0">
                <a:cs typeface="+mj-cs"/>
              </a:rPr>
              <a:t>(</a:t>
            </a:r>
            <a:r>
              <a:rPr lang="en-US" sz="2400" b="1" dirty="0" err="1">
                <a:cs typeface="+mj-cs"/>
              </a:rPr>
              <a:t>Roxb</a:t>
            </a:r>
            <a:r>
              <a:rPr lang="en-US" sz="2400" b="1" dirty="0">
                <a:cs typeface="+mj-cs"/>
              </a:rPr>
              <a:t>.)</a:t>
            </a:r>
            <a:r>
              <a:rPr lang="en-US" sz="2400" b="1" dirty="0" err="1">
                <a:cs typeface="+mj-cs"/>
              </a:rPr>
              <a:t>Benth</a:t>
            </a:r>
            <a:r>
              <a:rPr lang="en-US" sz="2400" b="1" dirty="0">
                <a:cs typeface="+mj-cs"/>
              </a:rPr>
              <a:t>.]</a:t>
            </a:r>
          </a:p>
          <a:p>
            <a:r>
              <a:rPr lang="th-TH" sz="2400" b="1" dirty="0">
                <a:cs typeface="+mj-cs"/>
              </a:rPr>
              <a:t>ข้อบ่งใช้ บรรเทาอาการปวดกล้ามเนื้อ ลดการอักเสบของกล้ามเนื้อ</a:t>
            </a:r>
          </a:p>
          <a:p>
            <a:r>
              <a:rPr lang="th-TH" sz="2400" b="1" dirty="0">
                <a:cs typeface="+mj-cs"/>
              </a:rPr>
              <a:t>ขนาดและวิธีใช้ รับประทานครั้งละ 500 มิลลิกรัม-1 กรัม วันละ 3 ครั้ง หลังอาหารทันที</a:t>
            </a:r>
          </a:p>
          <a:p>
            <a:r>
              <a:rPr lang="th-TH" sz="2400" b="1" dirty="0">
                <a:cs typeface="+mj-cs"/>
              </a:rPr>
              <a:t>ข้อห้ามใช้ ห้ามใช้ในหญิงตั้งครรภ์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220403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7845" y="835078"/>
            <a:ext cx="985910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SarabunPSK,Bold"/>
                <a:cs typeface="+mj-cs"/>
              </a:rPr>
              <a:t>(3) ยาขี้ผึ้งไพล ยาขี้ผึ้ง</a:t>
            </a:r>
          </a:p>
          <a:p>
            <a:r>
              <a:rPr lang="th-TH" sz="2000" b="1" dirty="0">
                <a:latin typeface="THSarabunPSK,Bold"/>
                <a:cs typeface="+mj-cs"/>
              </a:rPr>
              <a:t>สูตรตำรับที่ 1 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ในยา100 กรัม ประกอบด้วยตัวยาสำคัญ น้ำมันไพล 30 กรัม ที่ได้จากการทอดไพลกับ</a:t>
            </a:r>
          </a:p>
          <a:p>
            <a:r>
              <a:rPr lang="th-TH" sz="2000" dirty="0">
                <a:latin typeface="THSarabunPSK" panose="020B0500040200020003" pitchFamily="34" charset="-34"/>
                <a:cs typeface="+mj-cs"/>
              </a:rPr>
              <a:t>น้ำมันพืชในสัดส่วนน้ำหนัก 2 ต่อ 1 น้ำมันระกำ 10 กรัม</a:t>
            </a:r>
          </a:p>
          <a:p>
            <a:r>
              <a:rPr lang="th-TH" sz="2000" b="1" dirty="0">
                <a:latin typeface="THSarabunPSK,Bold"/>
                <a:cs typeface="+mj-cs"/>
              </a:rPr>
              <a:t>สูตรตำรับที่ 2 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ยา 100 กรัม ประกอบด้วยตัวยาสำคัญน้ำมันไพลจากการกลั่น 14 กรัม น้ำมันระกำ 10 กรัม</a:t>
            </a:r>
          </a:p>
          <a:p>
            <a:r>
              <a:rPr lang="th-TH" sz="2000" b="1" dirty="0">
                <a:latin typeface="THSarabunPSK,Bold"/>
                <a:cs typeface="+mj-cs"/>
              </a:rPr>
              <a:t>ข้อบ่งใช้ 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บรรเทาอาการปวดเมื่อย</a:t>
            </a:r>
          </a:p>
          <a:p>
            <a:r>
              <a:rPr lang="th-TH" sz="2000" b="1" dirty="0">
                <a:latin typeface="THSarabunPSK,Bold"/>
                <a:cs typeface="+mj-cs"/>
              </a:rPr>
              <a:t>ขนาดและวิธีใช้ 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ทาและถูเบาๆบริเวณที่มีอาการวันละ 2-3 ครั้ง</a:t>
            </a:r>
          </a:p>
          <a:p>
            <a:r>
              <a:rPr lang="th-TH" sz="2000" b="1" dirty="0">
                <a:latin typeface="THSarabunPSK,Bold"/>
                <a:cs typeface="+mj-cs"/>
              </a:rPr>
              <a:t>ข้อห้ามใช้ 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- ห้ามทายานี้บริเวณขอบตาและเนื้อเยื่ออ่อน</a:t>
            </a:r>
          </a:p>
          <a:p>
            <a:pPr marL="285750" indent="-285750">
              <a:buFontTx/>
              <a:buChar char="-"/>
            </a:pPr>
            <a:r>
              <a:rPr lang="th-TH" sz="2000" dirty="0" smtClean="0">
                <a:latin typeface="THSarabunPSK" panose="020B0500040200020003" pitchFamily="34" charset="-34"/>
                <a:cs typeface="+mj-cs"/>
              </a:rPr>
              <a:t>ห้าม</a:t>
            </a:r>
            <a:r>
              <a:rPr lang="th-TH" sz="2000" dirty="0">
                <a:latin typeface="THSarabunPSK" panose="020B0500040200020003" pitchFamily="34" charset="-34"/>
                <a:cs typeface="+mj-cs"/>
              </a:rPr>
              <a:t>ทายานี้บริเวณผิวหนังที่มีบาดแผลหรือมีแผล</a:t>
            </a:r>
            <a:r>
              <a:rPr lang="th-TH" sz="2000" dirty="0" smtClean="0">
                <a:latin typeface="THSarabunPSK" panose="020B0500040200020003" pitchFamily="34" charset="-34"/>
                <a:cs typeface="+mj-cs"/>
              </a:rPr>
              <a:t>เปิด</a:t>
            </a:r>
          </a:p>
          <a:p>
            <a:r>
              <a:rPr lang="th-TH" sz="2400" b="1" dirty="0">
                <a:cs typeface="+mj-cs"/>
              </a:rPr>
              <a:t>(4) ยาประคบ ยาประคบสมุนไพรสด ยาประคบสมุนไพร</a:t>
            </a:r>
            <a:r>
              <a:rPr lang="th-TH" sz="2400" b="1" dirty="0" smtClean="0">
                <a:cs typeface="+mj-cs"/>
              </a:rPr>
              <a:t>แห้ง</a:t>
            </a:r>
          </a:p>
          <a:p>
            <a:r>
              <a:rPr lang="th-TH" sz="2000" b="1" dirty="0">
                <a:cs typeface="+mj-cs"/>
              </a:rPr>
              <a:t>ข้อบ่งใช้ </a:t>
            </a:r>
            <a:r>
              <a:rPr lang="th-TH" sz="2000" dirty="0">
                <a:cs typeface="+mj-cs"/>
              </a:rPr>
              <a:t>ประคบเพื่อลดอาการปวด ช่วยคลายกล้ามเนื้อ เอ็น และข้อ</a:t>
            </a:r>
          </a:p>
          <a:p>
            <a:r>
              <a:rPr lang="th-TH" sz="2000" b="1" dirty="0">
                <a:cs typeface="+mj-cs"/>
              </a:rPr>
              <a:t>ขนาดและวิธีใช้ </a:t>
            </a:r>
            <a:r>
              <a:rPr lang="th-TH" sz="2000" dirty="0">
                <a:cs typeface="+mj-cs"/>
              </a:rPr>
              <a:t>นำยาประคบไปนึ่ง แล้วใช้ประคบ ขณะยังอุ่น วันละ 1-2 ครั้ง ลูกประคบ 1 ลูก</a:t>
            </a:r>
          </a:p>
          <a:p>
            <a:r>
              <a:rPr lang="th-TH" sz="2000" dirty="0">
                <a:cs typeface="+mj-cs"/>
              </a:rPr>
              <a:t>สามารถใช้ได้ 3-4 ครั้ง โดยหลังจากใช้แล้วผึ่งให้แห้ง ก่อนนำไปแช่ตู้เย็น</a:t>
            </a:r>
          </a:p>
          <a:p>
            <a:r>
              <a:rPr lang="th-TH" sz="2000" b="1" dirty="0">
                <a:cs typeface="+mj-cs"/>
              </a:rPr>
              <a:t>ข้อห้ามใช้ </a:t>
            </a:r>
            <a:r>
              <a:rPr lang="th-TH" sz="2000" dirty="0">
                <a:cs typeface="+mj-cs"/>
              </a:rPr>
              <a:t>- ห้ามประคบบริเวณที่มีบาดแผล</a:t>
            </a:r>
          </a:p>
          <a:p>
            <a:r>
              <a:rPr lang="th-TH" sz="2000" dirty="0">
                <a:cs typeface="+mj-cs"/>
              </a:rPr>
              <a:t>- ห้ามประคบเมื่อเกิดการอักเสบเฉียบพลัน เช่น ข้อเท้าแพลง หรือมีอาการอักเสบบวม</a:t>
            </a:r>
          </a:p>
          <a:p>
            <a:r>
              <a:rPr lang="th-TH" sz="2000" dirty="0">
                <a:cs typeface="+mj-cs"/>
              </a:rPr>
              <a:t>แดง ร้อน ในช่วง 24 ชั่วโมงแรก เนื่องจากจะทำให้มีอาการอักเสบบวมมากขึ้น</a:t>
            </a:r>
          </a:p>
          <a:p>
            <a:r>
              <a:rPr lang="th-TH" sz="2000" dirty="0">
                <a:cs typeface="+mj-cs"/>
              </a:rPr>
              <a:t>และอาจมีเลือดออกมากตามมาได้ โดยควรประคบหลังเกิดอาการ 24 ชั่วโมง</a:t>
            </a:r>
          </a:p>
        </p:txBody>
      </p:sp>
    </p:spTree>
    <p:extLst>
      <p:ext uri="{BB962C8B-B14F-4D97-AF65-F5344CB8AC3E}">
        <p14:creationId xmlns:p14="http://schemas.microsoft.com/office/powerpoint/2010/main" val="1960350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07184" y="887995"/>
            <a:ext cx="973696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SarabunPSK,Bold"/>
                <a:cs typeface="+mj-cs"/>
              </a:rPr>
              <a:t>(5) ยาพริก ยา</a:t>
            </a:r>
            <a:r>
              <a:rPr lang="th-TH" sz="2400" b="1" dirty="0" err="1">
                <a:latin typeface="THSarabunPSK,Bold"/>
                <a:cs typeface="+mj-cs"/>
              </a:rPr>
              <a:t>เจล</a:t>
            </a:r>
            <a:r>
              <a:rPr lang="th-TH" sz="2400" b="1" dirty="0">
                <a:latin typeface="THSarabunPSK,Bold"/>
                <a:cs typeface="+mj-cs"/>
              </a:rPr>
              <a:t> ยาครีม ยา</a:t>
            </a:r>
            <a:r>
              <a:rPr lang="th-TH" sz="2400" b="1" dirty="0" smtClean="0">
                <a:latin typeface="THSarabunPSK,Bold"/>
                <a:cs typeface="+mj-cs"/>
              </a:rPr>
              <a:t>ขี้ผึ้ง</a:t>
            </a:r>
          </a:p>
          <a:p>
            <a:r>
              <a:rPr lang="th-TH" sz="2400" b="1" dirty="0">
                <a:cs typeface="+mj-cs"/>
              </a:rPr>
              <a:t>ข้อบ่งใช้ บรรเทาอาการปวดข้อ ปวดกล้ามเนื้อ (</a:t>
            </a:r>
            <a:r>
              <a:rPr lang="en-US" sz="2400" b="1" dirty="0">
                <a:cs typeface="+mj-cs"/>
              </a:rPr>
              <a:t>musculoskeletal pain)</a:t>
            </a:r>
          </a:p>
          <a:p>
            <a:r>
              <a:rPr lang="th-TH" sz="2400" b="1" dirty="0">
                <a:cs typeface="+mj-cs"/>
              </a:rPr>
              <a:t>ขนาดและวิธีใช้ ทาบริเวณที่ปวด 3-4 ครั้ง ต่อวัน</a:t>
            </a:r>
          </a:p>
          <a:p>
            <a:r>
              <a:rPr lang="th-TH" sz="2400" b="1" dirty="0">
                <a:cs typeface="+mj-cs"/>
              </a:rPr>
              <a:t>ข้อห้ามใช้</a:t>
            </a:r>
          </a:p>
          <a:p>
            <a:r>
              <a:rPr lang="th-TH" sz="2400" b="1" dirty="0">
                <a:cs typeface="+mj-cs"/>
              </a:rPr>
              <a:t>- ห้ามใช้ในผู้ป่วยที่แพ้ </a:t>
            </a:r>
            <a:r>
              <a:rPr lang="en-US" sz="2400" b="1" dirty="0">
                <a:cs typeface="+mj-cs"/>
              </a:rPr>
              <a:t>capsaicin</a:t>
            </a:r>
          </a:p>
          <a:p>
            <a:r>
              <a:rPr lang="th-TH" sz="2400" b="1" dirty="0">
                <a:cs typeface="+mj-cs"/>
              </a:rPr>
              <a:t>- ห้ามสัมผัสบริเวณตา</a:t>
            </a:r>
          </a:p>
          <a:p>
            <a:pPr marL="285750" indent="-285750">
              <a:buFontTx/>
              <a:buChar char="-"/>
            </a:pPr>
            <a:r>
              <a:rPr lang="th-TH" sz="2400" b="1" dirty="0" smtClean="0">
                <a:cs typeface="+mj-cs"/>
              </a:rPr>
              <a:t>ระวัง</a:t>
            </a:r>
            <a:r>
              <a:rPr lang="th-TH" sz="2400" b="1" dirty="0">
                <a:cs typeface="+mj-cs"/>
              </a:rPr>
              <a:t>อย่าทายาพริกบริเวณผิวที่บอบบางหรือบริเวณผิวหนังที่แตก เนื่องจากทำให้เกิดอาการระคาย</a:t>
            </a:r>
            <a:r>
              <a:rPr lang="th-TH" sz="2400" b="1" dirty="0" smtClean="0">
                <a:cs typeface="+mj-cs"/>
              </a:rPr>
              <a:t>เคือง</a:t>
            </a:r>
          </a:p>
          <a:p>
            <a:r>
              <a:rPr lang="th-TH" sz="2400" b="1" dirty="0">
                <a:cs typeface="+mj-cs"/>
              </a:rPr>
              <a:t>(6) ยาน้ำมันไพล ยา</a:t>
            </a:r>
            <a:r>
              <a:rPr lang="th-TH" sz="2400" b="1" dirty="0" smtClean="0">
                <a:cs typeface="+mj-cs"/>
              </a:rPr>
              <a:t>น้ำมัน</a:t>
            </a:r>
          </a:p>
          <a:p>
            <a:r>
              <a:rPr lang="th-TH" sz="2400" b="1" dirty="0">
                <a:cs typeface="+mj-cs"/>
              </a:rPr>
              <a:t>ข้อบ่งใช้ บรรเทาอาการบวม ฟกช้ำ เคล็ดยอก</a:t>
            </a:r>
          </a:p>
          <a:p>
            <a:r>
              <a:rPr lang="th-TH" sz="2400" b="1" dirty="0">
                <a:cs typeface="+mj-cs"/>
              </a:rPr>
              <a:t>ขนาดและวิธีใช้ ทาและถูเบาๆ บริเวณที่มีอาการวันละ 2-3 ครั้ง</a:t>
            </a:r>
          </a:p>
          <a:p>
            <a:r>
              <a:rPr lang="th-TH" sz="2400" b="1" dirty="0">
                <a:cs typeface="+mj-cs"/>
              </a:rPr>
              <a:t>ข้อห้ามใช้ ห้ามทาบริเวณของตาและเนื้อเยื่ออ่อน</a:t>
            </a:r>
          </a:p>
          <a:p>
            <a:r>
              <a:rPr lang="th-TH" sz="2400" b="1" dirty="0">
                <a:cs typeface="+mj-cs"/>
              </a:rPr>
              <a:t>ห้ามทาบริเวณผิวหนังที่มีบาดแผลหรือมี</a:t>
            </a:r>
            <a:r>
              <a:rPr lang="th-TH" sz="2400" b="1" dirty="0" smtClean="0">
                <a:cs typeface="+mj-cs"/>
              </a:rPr>
              <a:t>แผลเปิด</a:t>
            </a:r>
          </a:p>
        </p:txBody>
      </p:sp>
    </p:spTree>
    <p:extLst>
      <p:ext uri="{BB962C8B-B14F-4D97-AF65-F5344CB8AC3E}">
        <p14:creationId xmlns:p14="http://schemas.microsoft.com/office/powerpoint/2010/main" val="2721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3938" y="940750"/>
            <a:ext cx="7642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>
                <a:cs typeface="+mj-cs"/>
              </a:rPr>
              <a:t>2) ยาตำรับปรุงเฉพาะ</a:t>
            </a:r>
            <a:r>
              <a:rPr lang="th-TH" sz="2800" b="1" u="sng" dirty="0" smtClean="0">
                <a:cs typeface="+mj-cs"/>
              </a:rPr>
              <a:t>ราย</a:t>
            </a:r>
          </a:p>
          <a:p>
            <a:r>
              <a:rPr lang="th-TH" sz="3200" b="1" dirty="0">
                <a:solidFill>
                  <a:srgbClr val="FF0000"/>
                </a:solidFill>
                <a:cs typeface="+mj-cs"/>
              </a:rPr>
              <a:t>ตำรับที่ 1 สูตรยาพอกรักษา จับโปง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น้ำ</a:t>
            </a:r>
          </a:p>
          <a:p>
            <a:r>
              <a:rPr lang="th-TH" sz="2800" b="1" dirty="0">
                <a:cs typeface="+mj-cs"/>
              </a:rPr>
              <a:t>1) ย่านางบดหยาบ 1 ถ้วยตวง (16 ช้อนโต๊ะ)</a:t>
            </a:r>
          </a:p>
          <a:p>
            <a:r>
              <a:rPr lang="th-TH" sz="2800" b="1" dirty="0">
                <a:cs typeface="+mj-cs"/>
              </a:rPr>
              <a:t>2) รางจืดบดหยาบ 1 ถ้วยตวง (16 ช้อนโต๊ะ)</a:t>
            </a:r>
          </a:p>
          <a:p>
            <a:r>
              <a:rPr lang="th-TH" sz="2800" b="1" dirty="0">
                <a:cs typeface="+mj-cs"/>
              </a:rPr>
              <a:t>3) ดินสอพองบดละเอียด 1 ถ้วยตวง (16 ช้อนโต๊ะ)</a:t>
            </a:r>
          </a:p>
          <a:p>
            <a:r>
              <a:rPr lang="th-TH" sz="2800" b="1" dirty="0">
                <a:cs typeface="+mj-cs"/>
              </a:rPr>
              <a:t>4) น้ำมะนาว 15 ซี</a:t>
            </a:r>
            <a:r>
              <a:rPr lang="th-TH" sz="2800" b="1" dirty="0" smtClean="0">
                <a:cs typeface="+mj-cs"/>
              </a:rPr>
              <a:t>ซี</a:t>
            </a:r>
          </a:p>
          <a:p>
            <a:endParaRPr lang="th-TH" sz="2800" b="1" dirty="0" smtClean="0">
              <a:cs typeface="+mj-cs"/>
            </a:endParaRPr>
          </a:p>
          <a:p>
            <a:r>
              <a:rPr lang="th-TH" sz="3200" b="1" dirty="0">
                <a:solidFill>
                  <a:srgbClr val="FF0000"/>
                </a:solidFill>
                <a:cs typeface="+mj-cs"/>
              </a:rPr>
              <a:t>ตำรับที่ 2 สูตรยาพอกรักษา จับโปง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แห้ง</a:t>
            </a:r>
          </a:p>
          <a:p>
            <a:r>
              <a:rPr lang="th-TH" sz="2800" b="1" dirty="0">
                <a:cs typeface="+mj-cs"/>
              </a:rPr>
              <a:t>1) ขิงแก่สดบดหยาบ 2 ถ้วยตวง (64 ช้อนโต๊ะ)</a:t>
            </a:r>
          </a:p>
          <a:p>
            <a:r>
              <a:rPr lang="th-TH" sz="2800" b="1" dirty="0">
                <a:cs typeface="+mj-cs"/>
              </a:rPr>
              <a:t>2) น้ำตาลทรายแดง 1/4 ถ้วยตวง (4 ช้อนโต๊ะ)</a:t>
            </a:r>
          </a:p>
        </p:txBody>
      </p:sp>
    </p:spTree>
    <p:extLst>
      <p:ext uri="{BB962C8B-B14F-4D97-AF65-F5344CB8AC3E}">
        <p14:creationId xmlns:p14="http://schemas.microsoft.com/office/powerpoint/2010/main" val="194608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3939" y="764902"/>
            <a:ext cx="5757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SarabunPSK,Bold"/>
              </a:rPr>
              <a:t>สมาธิ</a:t>
            </a:r>
            <a:r>
              <a:rPr lang="th-TH" sz="3200" b="1" dirty="0">
                <a:latin typeface="THSarabunPSK,Bold"/>
              </a:rPr>
              <a:t>บำบัด (</a:t>
            </a:r>
            <a:r>
              <a:rPr lang="en-US" sz="3200" b="1" dirty="0">
                <a:latin typeface="THSarabunPSK,Bold"/>
              </a:rPr>
              <a:t>Meditation Healing) </a:t>
            </a:r>
            <a:r>
              <a:rPr lang="th-TH" sz="3200" b="1" dirty="0">
                <a:latin typeface="THSarabunPSK,Bold"/>
              </a:rPr>
              <a:t>แบบ “</a:t>
            </a:r>
            <a:r>
              <a:rPr lang="en-US" sz="3200" b="1" dirty="0">
                <a:latin typeface="THSarabunPSK,Bold"/>
              </a:rPr>
              <a:t>SKT”</a:t>
            </a:r>
            <a:endParaRPr lang="th-TH" sz="32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46048" y="1274914"/>
            <a:ext cx="7152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SarabunPSK,Bold"/>
              </a:rPr>
              <a:t>เทคนิคที่ 3 (</a:t>
            </a:r>
            <a:r>
              <a:rPr lang="en-US" sz="2800" b="1" dirty="0">
                <a:latin typeface="THSarabunPSK,Bold"/>
              </a:rPr>
              <a:t>SKT 3) “</a:t>
            </a:r>
            <a:r>
              <a:rPr lang="th-TH" sz="2800" b="1" dirty="0">
                <a:latin typeface="THSarabunPSK,Bold"/>
              </a:rPr>
              <a:t>นั่งยืด-เหยียดผ่อนคลาย ประสานกาย ประสานจิต”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1884163"/>
            <a:ext cx="8546123" cy="40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85926"/>
            <a:ext cx="9067800" cy="4410075"/>
          </a:xfrm>
          <a:solidFill>
            <a:srgbClr val="FFCC66"/>
          </a:solidFill>
        </p:spPr>
        <p:txBody>
          <a:bodyPr>
            <a:noAutofit/>
          </a:bodyPr>
          <a:lstStyle/>
          <a:p>
            <a:pPr marL="444500" indent="-4445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00"/>
                </a:solidFill>
                <a:latin typeface="TH SarabunPSK" pitchFamily="34" charset="-34"/>
                <a:ea typeface="MS Mincho"/>
                <a:cs typeface="TH SarabunPSK" pitchFamily="34" charset="-34"/>
              </a:rPr>
              <a:t>การนำการแพทย์แผนไทยที่โดดเด่นและมีข้อมูลวิชาการสนับสนุนมาใช้ ร่วมดูแลผู้ป่วย</a:t>
            </a:r>
            <a:r>
              <a:rPr lang="th-TH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แบบผสมผสานกับแพทย์แผนปัจจุบันและ</a:t>
            </a:r>
            <a:r>
              <a:rPr lang="th-TH" sz="4000" spc="-3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ทีมสห</a:t>
            </a:r>
            <a:r>
              <a:rPr lang="th-TH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วิชาชีพ</a:t>
            </a:r>
            <a:r>
              <a:rPr lang="en-US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 </a:t>
            </a:r>
            <a:r>
              <a:rPr lang="en-US" sz="4000" spc="-3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H SarabunPSK" pitchFamily="34" charset="-34"/>
                <a:ea typeface="MS Mincho"/>
                <a:cs typeface="TH SarabunPSK" pitchFamily="34" charset="-34"/>
              </a:rPr>
              <a:t>(Comprehensive  approach)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444500" indent="-4445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4000" spc="-4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การลดช่องว่าง</a:t>
            </a:r>
            <a:r>
              <a:rPr lang="en-US" sz="4000" spc="-4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H SarabunPSK" pitchFamily="34" charset="-34"/>
                <a:ea typeface="MS Mincho"/>
                <a:cs typeface="TH SarabunPSK" pitchFamily="34" charset="-34"/>
              </a:rPr>
              <a:t>(Gap)</a:t>
            </a:r>
            <a:r>
              <a:rPr lang="th-TH" sz="4000" spc="-4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ระหว่างแพทย์แผนไทยและการแพทย์ทางเลือกกับแพทย์แผนปัจจุบัน</a:t>
            </a:r>
            <a:endParaRPr lang="en-US" sz="4000" spc="-4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H SarabunPSK" pitchFamily="34" charset="-34"/>
              <a:ea typeface="MS Mincho"/>
              <a:cs typeface="TH SarabunPSK" pitchFamily="34" charset="-34"/>
            </a:endParaRPr>
          </a:p>
          <a:p>
            <a:pPr marL="444500" indent="-4445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การร่วมปรึกษาหารือการดูแลผู้ป่วย</a:t>
            </a:r>
            <a:r>
              <a:rPr lang="en-US" sz="4000" spc="-3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H SarabunPSK" pitchFamily="34" charset="-34"/>
                <a:ea typeface="MS Mincho"/>
                <a:cs typeface="TH SarabunPSK" pitchFamily="34" charset="-34"/>
              </a:rPr>
              <a:t> </a:t>
            </a:r>
            <a:r>
              <a:rPr lang="en-US" sz="4000" spc="-3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H SarabunPSK" pitchFamily="34" charset="-34"/>
                <a:ea typeface="MS Mincho"/>
                <a:cs typeface="TH SarabunPSK" pitchFamily="34" charset="-34"/>
              </a:rPr>
              <a:t>(Consultation)</a:t>
            </a:r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031574" y="6448252"/>
            <a:ext cx="600930" cy="365125"/>
          </a:xfrm>
        </p:spPr>
        <p:txBody>
          <a:bodyPr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-</a:t>
            </a:r>
            <a:fld id="{3D63EF4E-9C91-4417-9CD1-4282527E57D7}" type="slidenum">
              <a:rPr lang="th-TH" sz="2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pPr algn="ctr"/>
              <a:t>3</a:t>
            </a:fld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1425" y="527050"/>
            <a:ext cx="4629150" cy="1021556"/>
          </a:xfrm>
          <a:prstGeom prst="roundRect">
            <a:avLst/>
          </a:prstGeom>
          <a:solidFill>
            <a:srgbClr val="FA72DD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spc="-20" dirty="0">
                <a:solidFill>
                  <a:prstClr val="black"/>
                </a:solidFill>
                <a:latin typeface="TH SarabunPSK" pitchFamily="34" charset="-34"/>
                <a:ea typeface="MS Mincho"/>
                <a:cs typeface="TH SarabunPSK" pitchFamily="34" charset="-34"/>
              </a:rPr>
              <a:t>เป้าประสงค์</a:t>
            </a:r>
            <a:endParaRPr lang="en-US" sz="5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843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9083" y="817655"/>
            <a:ext cx="7358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SarabunPSK,Bold"/>
              </a:rPr>
              <a:t>เทคนิคที่ 5 </a:t>
            </a:r>
            <a:r>
              <a:rPr lang="th-TH" sz="3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(</a:t>
            </a:r>
            <a:r>
              <a:rPr lang="en-US" sz="3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SKT 5) “</a:t>
            </a:r>
            <a:r>
              <a:rPr lang="th-TH" sz="3200" b="1" dirty="0">
                <a:latin typeface="THSarabunPSK" panose="020B0500040200020003" pitchFamily="34" charset="-34"/>
                <a:cs typeface="THSarabunPSK" panose="020B0500040200020003" pitchFamily="34" charset="-34"/>
              </a:rPr>
              <a:t>ยืดเหยียดอย่างไทย เยียวยากาย ประสานจิต”</a:t>
            </a:r>
            <a:endParaRPr lang="th-TH" sz="3200" b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" y="1463970"/>
            <a:ext cx="10937629" cy="47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49902" y="117693"/>
            <a:ext cx="11857220" cy="67403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</a:rPr>
              <a:t>แต่ยังไม่ได้เริ่มจัดบริการใน</a:t>
            </a:r>
            <a:r>
              <a:rPr lang="th-TH" sz="4400" b="1" dirty="0" err="1">
                <a:solidFill>
                  <a:srgbClr val="0070C0"/>
                </a:solidFill>
              </a:rPr>
              <a:t>รพช</a:t>
            </a:r>
            <a:r>
              <a:rPr lang="th-TH" sz="4400" b="1" dirty="0">
                <a:solidFill>
                  <a:srgbClr val="0070C0"/>
                </a:solidFill>
              </a:rPr>
              <a:t>. </a:t>
            </a:r>
          </a:p>
          <a:p>
            <a:r>
              <a:rPr lang="th-TH" sz="4000" b="1" dirty="0" smtClean="0"/>
              <a:t>ความพร้อมของการจัดบริการคลินิกเฉพาะโรคข้อเข่าเสื่อม(</a:t>
            </a:r>
            <a:r>
              <a:rPr lang="th-TH" sz="4000" b="1" dirty="0" err="1" smtClean="0"/>
              <a:t>บูรณา</a:t>
            </a:r>
            <a:r>
              <a:rPr lang="th-TH" sz="4000" b="1" dirty="0" smtClean="0"/>
              <a:t>การกับคลินิกผู้สูงอายุ) </a:t>
            </a:r>
            <a:r>
              <a:rPr lang="en-US" sz="4000" b="1" dirty="0" smtClean="0"/>
              <a:t>???</a:t>
            </a:r>
            <a:endParaRPr lang="th-TH" sz="4000" b="1" dirty="0" smtClean="0"/>
          </a:p>
          <a:p>
            <a:pPr marL="457200" indent="-457200">
              <a:buFontTx/>
              <a:buChar char="-"/>
            </a:pPr>
            <a:r>
              <a:rPr lang="th-TH" sz="3600" b="1" dirty="0" smtClean="0"/>
              <a:t>เกณฑ์การคัดกรอง/การส่งต่อ √ ( ต้องปรับเชื่อมกันภายใน </a:t>
            </a:r>
            <a:r>
              <a:rPr lang="en-US" sz="3600" b="1" dirty="0" smtClean="0"/>
              <a:t>CUP </a:t>
            </a:r>
            <a:r>
              <a:rPr lang="th-TH" sz="3600" b="1" dirty="0" smtClean="0"/>
              <a:t>จะส่งคนไข้ที่ผ่านการคัดกรองเข้าคลินิกข้อเข่าเสื่อม/ผู้สูงอายุ </a:t>
            </a:r>
            <a:r>
              <a:rPr lang="en-US" sz="3600" b="1" dirty="0" smtClean="0"/>
              <a:t>,</a:t>
            </a:r>
            <a:r>
              <a:rPr lang="th-TH" sz="3600" b="1" dirty="0" smtClean="0"/>
              <a:t> ส่งคนไข้จากรพ.สต.มารพ.หรือออกไป</a:t>
            </a:r>
          </a:p>
          <a:p>
            <a:r>
              <a:rPr lang="th-TH" sz="3600" b="1" dirty="0"/>
              <a:t> </a:t>
            </a:r>
            <a:r>
              <a:rPr lang="th-TH" sz="3600" b="1" dirty="0" smtClean="0"/>
              <a:t>     รพ.สต</a:t>
            </a:r>
            <a:r>
              <a:rPr lang="en-US" sz="3600" b="1" dirty="0" smtClean="0"/>
              <a:t>???</a:t>
            </a:r>
            <a:r>
              <a:rPr lang="th-TH" sz="3600" b="1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en-US" sz="3600" b="1" dirty="0" smtClean="0"/>
              <a:t>CPG </a:t>
            </a:r>
            <a:r>
              <a:rPr lang="th-TH" sz="3600" b="1" dirty="0" smtClean="0"/>
              <a:t>แนวทางเวชปฏิบัติของคลินิกครบ</a:t>
            </a:r>
            <a:r>
              <a:rPr lang="th-TH" sz="3600" b="1" dirty="0"/>
              <a:t>วงจร </a:t>
            </a:r>
            <a:r>
              <a:rPr lang="th-TH" sz="3600" b="1" dirty="0" smtClean="0"/>
              <a:t> กรอบยา √</a:t>
            </a:r>
          </a:p>
          <a:p>
            <a:pPr marL="457200" indent="-457200">
              <a:buFontTx/>
              <a:buChar char="-"/>
            </a:pPr>
            <a:r>
              <a:rPr lang="th-TH" sz="3600" b="1" dirty="0" smtClean="0"/>
              <a:t>แบบเก็บข้อมูล </a:t>
            </a:r>
            <a:r>
              <a:rPr lang="th-TH" sz="3600" b="1" dirty="0"/>
              <a:t>รายงาน </a:t>
            </a:r>
            <a:r>
              <a:rPr lang="th-TH" sz="3600" b="1" dirty="0" smtClean="0"/>
              <a:t>√</a:t>
            </a:r>
          </a:p>
          <a:p>
            <a:r>
              <a:rPr lang="th-TH" sz="4800" b="1" i="1" dirty="0" smtClean="0">
                <a:solidFill>
                  <a:srgbClr val="FF0000"/>
                </a:solidFill>
              </a:rPr>
              <a:t>ความพร้อมของการจัดบริการของแต่ละรพ. </a:t>
            </a:r>
          </a:p>
          <a:p>
            <a:r>
              <a:rPr lang="th-TH" sz="4000" b="1" i="1" dirty="0" smtClean="0">
                <a:solidFill>
                  <a:srgbClr val="FF0000"/>
                </a:solidFill>
              </a:rPr>
              <a:t>ทีมงาน / ศักยภาพของทีมงาน/  การประสานการเชื่อมโยงส่งต่อภายในรพ.และ</a:t>
            </a:r>
            <a:r>
              <a:rPr lang="en-US" sz="4000" b="1" i="1" dirty="0" smtClean="0">
                <a:solidFill>
                  <a:srgbClr val="FF0000"/>
                </a:solidFill>
              </a:rPr>
              <a:t>CUP </a:t>
            </a:r>
            <a:r>
              <a:rPr lang="th-TH" sz="4000" b="1" i="1" dirty="0" smtClean="0">
                <a:solidFill>
                  <a:srgbClr val="FF0000"/>
                </a:solidFill>
              </a:rPr>
              <a:t>/  ยาที่ใช้รักษา ยาพอกเข่า / แบบฟอร์มต่างๆ  </a:t>
            </a:r>
            <a:r>
              <a:rPr lang="en-US" sz="4000" b="1" i="1" dirty="0" smtClean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8921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4612799"/>
            <a:ext cx="9144000" cy="504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เป้หมาย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ผู้สูงอายุในชุมชนที่เป็นโรคข้อเข่าเสื่อม (จับโปงน้ำ จับโปงแห้ง) ได้รับการดูแลรักษาด้วยการแพทย์แผนไทยและการแพทย์ผสมผสาน ร้อยละ 50 </a:t>
            </a:r>
            <a:endParaRPr lang="en-US" sz="1100" b="1" dirty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2761" r="5395" b="8077"/>
          <a:stretch/>
        </p:blipFill>
        <p:spPr bwMode="auto">
          <a:xfrm>
            <a:off x="1549516" y="1"/>
            <a:ext cx="9118484" cy="46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2495600" y="407707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1524000" y="5085184"/>
            <a:ext cx="9144000" cy="1772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การดูแลผู้สูงอายุโรคข้อเข่าเสื่อมด้วยการแพทย์แผนไทยและการแพทย์ผสมผสาน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-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ระยะจับโปงน้ำ จะมีอาการปวด บวม แดงร้อน ใช้วิธีการรักษาด้วยการนวดกดเฉพาะจุด การประคบ พอกยา ให้กินยาเถาวัลย์เปรียบ/ยาปรุงเฉพาะราย  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-ระยะจับโปงแห้ง จะมีอาการปวด บวม แดงร้อน ขณะเดินมีเสียงกรอบแกรบในข้อเข่า ใช้วิธีการรักษาโดยการนวดกดเฉพาะจุด และเขยื้อนเท้า ประคบ พอกยา ให้กินยาเถาวัลย์เปรียง/ยาปรุงเฉพาะราย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-ระยะเรื้อรัง จะมีอาการปวด ข้อเข่าติด ข้อเข่าผิดรูป รักษาโดยการนวดบรรเทาอาการปวด กดจุดบำบัด ประคบ ให้กินยาเถาวัลย์เปรียง/ </a:t>
            </a:r>
            <a:r>
              <a:rPr lang="th-TH" sz="1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สหัส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ธารา/ ยาปรุงเฉพาะราย 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 rot="16200000">
            <a:off x="359792" y="3353027"/>
            <a:ext cx="1028700" cy="10624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23900"/>
            <a:ext cx="108458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0066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นโยบายรัฐบาลและกรมพัฒนาการแพทย์แผนไทย</a:t>
            </a:r>
            <a:br>
              <a:rPr lang="th-TH" dirty="0" smtClean="0"/>
            </a:br>
            <a:r>
              <a:rPr lang="th-TH" dirty="0" smtClean="0"/>
              <a:t>และการแพทย์ทางเลือก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0" y="2556932"/>
            <a:ext cx="10020300" cy="3513668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cs typeface="+mj-cs"/>
              </a:rPr>
              <a:t>สนับสนุนให้การแพทย์แผนไทยและการแพทย์ทางเลือกมีบทบาทในการดูแลสุขภาพของประชาชน</a:t>
            </a:r>
          </a:p>
          <a:p>
            <a:r>
              <a:rPr lang="th-TH" sz="2800" b="1" dirty="0" smtClean="0">
                <a:cs typeface="+mj-cs"/>
              </a:rPr>
              <a:t>ประเทศไทยสามารถพึ่งพาตนเองได้ </a:t>
            </a:r>
          </a:p>
          <a:p>
            <a:r>
              <a:rPr lang="th-TH" sz="2800" b="1" dirty="0" smtClean="0">
                <a:cs typeface="+mj-cs"/>
              </a:rPr>
              <a:t>การใช้ยาสมุนไพรทดแทนยาแผนปัจจุบัน ไม่น้อยกว่า </a:t>
            </a:r>
            <a:r>
              <a:rPr lang="en-US" sz="2800" b="1" dirty="0" smtClean="0">
                <a:cs typeface="+mj-cs"/>
              </a:rPr>
              <a:t>5 </a:t>
            </a:r>
            <a:r>
              <a:rPr lang="th-TH" sz="2800" b="1" dirty="0" smtClean="0">
                <a:cs typeface="+mj-cs"/>
              </a:rPr>
              <a:t>รายการ/สถานบริการ</a:t>
            </a:r>
          </a:p>
          <a:p>
            <a:r>
              <a:rPr lang="th-TH" sz="2800" b="1" dirty="0" smtClean="0">
                <a:cs typeface="+mj-cs"/>
              </a:rPr>
              <a:t>ผลักดันให้เกิด </a:t>
            </a:r>
            <a:r>
              <a:rPr lang="en-US" sz="2800" b="1" dirty="0" smtClean="0">
                <a:cs typeface="+mj-cs"/>
              </a:rPr>
              <a:t>OPD </a:t>
            </a:r>
            <a:r>
              <a:rPr lang="th-TH" sz="2800" b="1" dirty="0" smtClean="0">
                <a:cs typeface="+mj-cs"/>
              </a:rPr>
              <a:t>คู่ขนานในสถานบริการของรัฐ</a:t>
            </a:r>
          </a:p>
          <a:p>
            <a:r>
              <a:rPr lang="th-TH" sz="2800" b="1" dirty="0" smtClean="0">
                <a:cs typeface="+mj-cs"/>
              </a:rPr>
              <a:t>ผลักดันให้มีการพัฒนาระบบบริการสุขภาพ(</a:t>
            </a:r>
            <a:r>
              <a:rPr lang="en-US" sz="2800" b="1" dirty="0" smtClean="0">
                <a:cs typeface="+mj-cs"/>
              </a:rPr>
              <a:t>Service Plan</a:t>
            </a:r>
            <a:r>
              <a:rPr lang="th-TH" sz="2800" b="1" dirty="0" smtClean="0">
                <a:cs typeface="+mj-cs"/>
              </a:rPr>
              <a:t>) แพทย์แผนไทยอีกสาขาหนึ่ง</a:t>
            </a:r>
          </a:p>
          <a:p>
            <a:pPr marL="457200" lvl="1" indent="0">
              <a:buNone/>
            </a:pPr>
            <a:endParaRPr lang="th-TH" sz="28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496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7000" y="187528"/>
            <a:ext cx="9436098" cy="1892299"/>
          </a:xfrm>
        </p:spPr>
        <p:txBody>
          <a:bodyPr>
            <a:normAutofit/>
          </a:bodyPr>
          <a:lstStyle/>
          <a:p>
            <a:pPr algn="l"/>
            <a:r>
              <a:rPr lang="en-US" sz="66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KPI Outcome</a:t>
            </a:r>
            <a:endParaRPr lang="th-TH" sz="6600" b="1" u="sng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97000" y="1549400"/>
            <a:ext cx="7653326" cy="9665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th-TH" sz="3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ร้อยละของผู้ป่วยนอกได้รับบริการการแพทย์แผนไทยและการแพทย์ทางเลือก (ร้อยละ</a:t>
            </a:r>
            <a:r>
              <a:rPr lang="en-US" sz="3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18</a:t>
            </a:r>
            <a:r>
              <a:rPr lang="th-TH" sz="36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</p:txBody>
      </p:sp>
      <p:sp>
        <p:nvSpPr>
          <p:cNvPr id="7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10031574" y="6448252"/>
            <a:ext cx="600930" cy="365125"/>
          </a:xfrm>
        </p:spPr>
        <p:txBody>
          <a:bodyPr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-</a:t>
            </a:r>
            <a:fld id="{3D63EF4E-9C91-4417-9CD1-4282527E57D7}" type="slidenum">
              <a:rPr lang="th-TH" sz="2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pPr algn="ctr"/>
              <a:t>7</a:t>
            </a:fld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-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852594" y="1830162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6600" b="1" u="sng" cap="all" spc="-6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KPI Service </a:t>
            </a:r>
            <a:endParaRPr lang="th-TH" sz="6600" b="1" u="sng" cap="all" spc="-6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295400" y="3086100"/>
            <a:ext cx="8944004" cy="279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th-TH" sz="3200" b="1" dirty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โรงพยาบาลศูนย์  โรงพยาบาลทั่วไป  และโรงพยาบาลชุมชน มีการให้บริการคลินิกแพทย์แผนไทยคู่ขนานที่แผนกผู้ป่วยนอก ร้อยละ 70</a:t>
            </a:r>
            <a:r>
              <a:rPr lang="en-US" altLang="th-TH" sz="32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(628/896 </a:t>
            </a:r>
            <a:r>
              <a:rPr lang="th-TH" altLang="th-TH" sz="32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แห่ง)</a:t>
            </a:r>
            <a:endParaRPr lang="th-TH" sz="3200" b="1" dirty="0"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  <a:p>
            <a:pPr marL="514350" indent="-514350">
              <a:spcBef>
                <a:spcPct val="200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th-TH" sz="3200" b="1" dirty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โรงพยาบาลศูนย์และโรงพยาบาลทั่วไปมีการจัดบริการการแพทย์แผนไทยและการแพทย์ทางเลือกแบบครบวงจรที่มีการรักษาโรคทั่วไปและเฉพาะโรค  อย่างน้อย 1 คลินิก ร้อยละ 80</a:t>
            </a:r>
            <a:r>
              <a:rPr lang="en-US" altLang="th-TH" sz="32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(93/116 </a:t>
            </a:r>
            <a:r>
              <a:rPr lang="th-TH" altLang="th-TH" sz="32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แห่ง)</a:t>
            </a:r>
            <a:endParaRPr lang="th-TH" sz="3200" b="1" dirty="0">
              <a:solidFill>
                <a:prstClr val="black"/>
              </a:solidFill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99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58900" y="850037"/>
            <a:ext cx="957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cs typeface="+mj-cs"/>
              </a:rPr>
              <a:t>- จัด</a:t>
            </a:r>
            <a:r>
              <a:rPr lang="th-TH" sz="2800" b="1" dirty="0">
                <a:cs typeface="+mj-cs"/>
              </a:rPr>
              <a:t>ให้มีคลินิกครบวงจรด้านการแพทย์แผนไทยและการแพทย์ทางเลือกแบบครบวงจรในโรงพยาบาลของ</a:t>
            </a:r>
            <a:r>
              <a:rPr lang="th-TH" sz="2800" b="1" dirty="0" smtClean="0">
                <a:cs typeface="+mj-cs"/>
              </a:rPr>
              <a:t>รัฐ  นำ</a:t>
            </a:r>
            <a:r>
              <a:rPr lang="th-TH" sz="2800" b="1" dirty="0">
                <a:cs typeface="+mj-cs"/>
              </a:rPr>
              <a:t>ร่อง </a:t>
            </a:r>
            <a:r>
              <a:rPr lang="en-US" sz="2800" b="1" dirty="0">
                <a:cs typeface="+mj-cs"/>
              </a:rPr>
              <a:t>4 </a:t>
            </a:r>
            <a:r>
              <a:rPr lang="th-TH" sz="2800" b="1" dirty="0">
                <a:cs typeface="+mj-cs"/>
              </a:rPr>
              <a:t>โรค ได้แก่ </a:t>
            </a:r>
            <a:endParaRPr lang="th-TH" sz="2800" b="1" dirty="0" smtClean="0">
              <a:cs typeface="+mj-cs"/>
            </a:endParaRPr>
          </a:p>
          <a:p>
            <a:r>
              <a:rPr lang="th-TH" sz="2800" b="1" dirty="0">
                <a:cs typeface="+mj-cs"/>
              </a:rPr>
              <a:t>	</a:t>
            </a:r>
            <a:r>
              <a:rPr lang="th-TH" sz="2800" b="1" dirty="0" smtClean="0">
                <a:cs typeface="+mj-cs"/>
              </a:rPr>
              <a:t>- โรค</a:t>
            </a:r>
            <a:r>
              <a:rPr lang="th-TH" sz="2800" b="1" dirty="0">
                <a:cs typeface="+mj-cs"/>
              </a:rPr>
              <a:t>อัมพฤกษ์ อัมพาต </a:t>
            </a:r>
            <a:endParaRPr lang="th-TH" sz="2800" b="1" dirty="0" smtClean="0">
              <a:cs typeface="+mj-cs"/>
            </a:endParaRPr>
          </a:p>
          <a:p>
            <a:r>
              <a:rPr lang="th-TH" sz="2800" b="1" dirty="0">
                <a:cs typeface="+mj-cs"/>
              </a:rPr>
              <a:t>	</a:t>
            </a:r>
            <a:r>
              <a:rPr lang="th-TH" sz="2800" b="1" dirty="0" smtClean="0">
                <a:cs typeface="+mj-cs"/>
              </a:rPr>
              <a:t>- โรค</a:t>
            </a:r>
            <a:r>
              <a:rPr lang="th-TH" sz="2800" b="1" dirty="0">
                <a:cs typeface="+mj-cs"/>
              </a:rPr>
              <a:t>ข้อเข่าเสื่อม </a:t>
            </a:r>
            <a:endParaRPr lang="th-TH" sz="2800" b="1" dirty="0" smtClean="0">
              <a:cs typeface="+mj-cs"/>
            </a:endParaRPr>
          </a:p>
          <a:p>
            <a:r>
              <a:rPr lang="th-TH" sz="2800" b="1" dirty="0">
                <a:cs typeface="+mj-cs"/>
              </a:rPr>
              <a:t>	</a:t>
            </a:r>
            <a:r>
              <a:rPr lang="th-TH" sz="2800" b="1" dirty="0" smtClean="0">
                <a:cs typeface="+mj-cs"/>
              </a:rPr>
              <a:t>- โรค</a:t>
            </a:r>
            <a:r>
              <a:rPr lang="th-TH" sz="2800" b="1" dirty="0">
                <a:cs typeface="+mj-cs"/>
              </a:rPr>
              <a:t>ไมเกรน </a:t>
            </a:r>
            <a:endParaRPr lang="th-TH" sz="2800" b="1" dirty="0" smtClean="0">
              <a:cs typeface="+mj-cs"/>
            </a:endParaRPr>
          </a:p>
          <a:p>
            <a:r>
              <a:rPr lang="th-TH" sz="2800" b="1" dirty="0">
                <a:cs typeface="+mj-cs"/>
              </a:rPr>
              <a:t>	</a:t>
            </a:r>
            <a:r>
              <a:rPr lang="th-TH" sz="2800" b="1" dirty="0" smtClean="0">
                <a:cs typeface="+mj-cs"/>
              </a:rPr>
              <a:t>- โรค</a:t>
            </a:r>
            <a:r>
              <a:rPr lang="th-TH" sz="2800" b="1" dirty="0">
                <a:cs typeface="+mj-cs"/>
              </a:rPr>
              <a:t>ภูมิแพ้ทางเดินหายใจส่วน</a:t>
            </a:r>
            <a:r>
              <a:rPr lang="th-TH" sz="2800" b="1" dirty="0" smtClean="0">
                <a:cs typeface="+mj-cs"/>
              </a:rPr>
              <a:t>ต้น</a:t>
            </a:r>
          </a:p>
          <a:p>
            <a:r>
              <a:rPr lang="th-TH" sz="2800" b="1" dirty="0" smtClean="0">
                <a:cs typeface="+mj-cs"/>
              </a:rPr>
              <a:t>- รพ.</a:t>
            </a:r>
            <a:r>
              <a:rPr lang="th-TH" sz="2800" b="1" dirty="0">
                <a:cs typeface="+mj-cs"/>
              </a:rPr>
              <a:t>ระดับ </a:t>
            </a:r>
            <a:r>
              <a:rPr lang="th-TH" sz="2800" b="1" dirty="0" err="1">
                <a:cs typeface="+mj-cs"/>
              </a:rPr>
              <a:t>รพท</a:t>
            </a:r>
            <a:r>
              <a:rPr lang="th-TH" sz="2800" b="1" dirty="0">
                <a:cs typeface="+mj-cs"/>
              </a:rPr>
              <a:t>./รพศ. จัดให้มีคลินิกครบวงจร อย่างน้อย </a:t>
            </a:r>
            <a:r>
              <a:rPr lang="en-US" sz="2800" b="1" dirty="0">
                <a:cs typeface="+mj-cs"/>
              </a:rPr>
              <a:t>1 </a:t>
            </a:r>
            <a:r>
              <a:rPr lang="th-TH" sz="2800" b="1" dirty="0">
                <a:cs typeface="+mj-cs"/>
              </a:rPr>
              <a:t>โรค  </a:t>
            </a:r>
            <a:endParaRPr lang="th-TH" sz="2800" b="1" dirty="0" smtClean="0">
              <a:cs typeface="+mj-cs"/>
            </a:endParaRPr>
          </a:p>
          <a:p>
            <a:pPr lvl="1"/>
            <a:r>
              <a:rPr lang="th-TH" sz="2800" b="1" dirty="0" smtClean="0">
                <a:cs typeface="+mj-cs"/>
              </a:rPr>
              <a:t>- 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รพ.</a:t>
            </a:r>
            <a:r>
              <a:rPr lang="th-TH" sz="2800" b="1" dirty="0">
                <a:solidFill>
                  <a:srgbClr val="0070C0"/>
                </a:solidFill>
                <a:cs typeface="+mj-cs"/>
              </a:rPr>
              <a:t>อุทัยธานี โรคข้อเข่า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เสื่อม</a:t>
            </a:r>
            <a:endParaRPr lang="th-TH" sz="2800" b="1" dirty="0" smtClean="0">
              <a:cs typeface="+mj-cs"/>
            </a:endParaRPr>
          </a:p>
          <a:p>
            <a:r>
              <a:rPr lang="th-TH" sz="2800" b="1" dirty="0" smtClean="0">
                <a:cs typeface="+mj-cs"/>
              </a:rPr>
              <a:t>- </a:t>
            </a:r>
            <a:r>
              <a:rPr lang="th-TH" sz="2800" b="1" dirty="0" err="1" smtClean="0">
                <a:cs typeface="+mj-cs"/>
              </a:rPr>
              <a:t>รพช</a:t>
            </a:r>
            <a:r>
              <a:rPr lang="th-TH" sz="2800" b="1" dirty="0" smtClean="0">
                <a:cs typeface="+mj-cs"/>
              </a:rPr>
              <a:t>.ที่มีความพร้อม</a:t>
            </a:r>
            <a:r>
              <a:rPr lang="th-TH" sz="2800" b="1" dirty="0">
                <a:cs typeface="+mj-cs"/>
              </a:rPr>
              <a:t>จัดให้มีคลินิกครบวงจร อย่างน้อย </a:t>
            </a:r>
            <a:r>
              <a:rPr lang="en-US" sz="2800" b="1" dirty="0">
                <a:cs typeface="+mj-cs"/>
              </a:rPr>
              <a:t>1 </a:t>
            </a:r>
            <a:r>
              <a:rPr lang="th-TH" sz="2800" b="1" dirty="0">
                <a:cs typeface="+mj-cs"/>
              </a:rPr>
              <a:t>โรค</a:t>
            </a:r>
            <a:r>
              <a:rPr lang="th-TH" sz="2800" b="1" dirty="0" smtClean="0">
                <a:cs typeface="+mj-cs"/>
              </a:rPr>
              <a:t> </a:t>
            </a:r>
          </a:p>
          <a:p>
            <a:pPr lvl="1"/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- </a:t>
            </a:r>
            <a:r>
              <a:rPr lang="th-TH" sz="2800" b="1" dirty="0" err="1" smtClean="0">
                <a:solidFill>
                  <a:srgbClr val="0070C0"/>
                </a:solidFill>
                <a:cs typeface="+mj-cs"/>
              </a:rPr>
              <a:t>รพช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.ทุกแห่งจัดบริการพร้อมกัน</a:t>
            </a:r>
            <a:r>
              <a:rPr lang="th-TH" sz="2800" b="1" dirty="0">
                <a:solidFill>
                  <a:srgbClr val="0070C0"/>
                </a:solidFill>
                <a:cs typeface="+mj-cs"/>
              </a:rPr>
              <a:t>อย่างน้อย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 โรคข้อเข่าเสื่อม</a:t>
            </a:r>
          </a:p>
          <a:p>
            <a:r>
              <a:rPr lang="th-TH" sz="2800" b="1" dirty="0" smtClean="0">
                <a:cs typeface="+mj-cs"/>
              </a:rPr>
              <a:t>- รพ.อย่างน้อย </a:t>
            </a:r>
            <a:r>
              <a:rPr lang="en-US" sz="2800" b="1" dirty="0" smtClean="0">
                <a:cs typeface="+mj-cs"/>
              </a:rPr>
              <a:t>1 </a:t>
            </a:r>
            <a:r>
              <a:rPr lang="th-TH" sz="2800" b="1" dirty="0" smtClean="0">
                <a:cs typeface="+mj-cs"/>
              </a:rPr>
              <a:t>แห่ง ในจังหวัดต้องจัดบริการคลินิกครบวงจรทั้ง </a:t>
            </a:r>
            <a:r>
              <a:rPr lang="en-US" sz="2800" b="1" dirty="0" smtClean="0">
                <a:cs typeface="+mj-cs"/>
              </a:rPr>
              <a:t>4 </a:t>
            </a:r>
            <a:r>
              <a:rPr lang="th-TH" sz="2800" b="1" dirty="0" smtClean="0">
                <a:cs typeface="+mj-cs"/>
              </a:rPr>
              <a:t>โรค </a:t>
            </a:r>
          </a:p>
          <a:p>
            <a:pPr lvl="1"/>
            <a:r>
              <a:rPr lang="th-TH" sz="2800" b="1" dirty="0" smtClean="0">
                <a:cs typeface="+mj-cs"/>
              </a:rPr>
              <a:t>- 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เริ่มที่รพ.หนองฉาง</a:t>
            </a:r>
          </a:p>
        </p:txBody>
      </p:sp>
    </p:spTree>
    <p:extLst>
      <p:ext uri="{BB962C8B-B14F-4D97-AF65-F5344CB8AC3E}">
        <p14:creationId xmlns:p14="http://schemas.microsoft.com/office/powerpoint/2010/main" val="23821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48301"/>
              </p:ext>
            </p:extLst>
          </p:nvPr>
        </p:nvGraphicFramePr>
        <p:xfrm>
          <a:off x="492369" y="1090248"/>
          <a:ext cx="11236571" cy="486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556"/>
                <a:gridCol w="1061556"/>
                <a:gridCol w="1066862"/>
                <a:gridCol w="891707"/>
                <a:gridCol w="939478"/>
                <a:gridCol w="934169"/>
                <a:gridCol w="939478"/>
                <a:gridCol w="891707"/>
                <a:gridCol w="891707"/>
                <a:gridCol w="875783"/>
                <a:gridCol w="870477"/>
                <a:gridCol w="812091"/>
              </a:tblGrid>
              <a:tr h="4225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อำเภอ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ประชากรอยู่จริงทั้งหมด(คน)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ผู้</a:t>
                      </a:r>
                      <a:r>
                        <a:rPr lang="th-TH" sz="1800" b="1" u="none" strike="noStrike" dirty="0" err="1">
                          <a:effectLst/>
                          <a:cs typeface="+mj-cs"/>
                        </a:rPr>
                        <a:t>สุง</a:t>
                      </a:r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อายุเฉพาะอยู่จริง(คน)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 dirty="0">
                          <a:effectLst/>
                          <a:cs typeface="+mj-cs"/>
                        </a:rPr>
                        <a:t>แยกตามช่วงวัย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16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60-69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70-79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80-89 ปี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cs typeface="+mj-cs"/>
                        </a:rPr>
                        <a:t>90 ปีขึนไป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097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จำนวน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จำนวน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จำนวน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%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จำนวน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cs typeface="+mj-cs"/>
                        </a:rPr>
                        <a:t>%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ctr"/>
                </a:tc>
              </a:tr>
              <a:tr h="42727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 dirty="0">
                          <a:effectLst/>
                          <a:cs typeface="+mj-cs"/>
                          <a:hlinkClick r:id="rId2"/>
                        </a:rPr>
                        <a:t>เมืองอุทัยธานี</a:t>
                      </a:r>
                      <a:endParaRPr lang="th-TH" sz="1800" b="1" i="0" u="sng" strike="noStrike" dirty="0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36,709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8,177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22.28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4,323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52.87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2,621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32.05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1,094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13.38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139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1.7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3"/>
                        </a:rPr>
                        <a:t>ทัพทัน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32,294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7,953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24.63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4,091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51.44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2,655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33.38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1,042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13.1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165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2.07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48660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4"/>
                        </a:rPr>
                        <a:t>สว่างอารมณ์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25,584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4,977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19.45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2,712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54.49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1,524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30.62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637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12.8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104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2.09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5"/>
                        </a:rPr>
                        <a:t>หนองฉาง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42,240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10,404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24.63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5,539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53.24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3,216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30.91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1,401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13.47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248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2.38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44606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 dirty="0">
                          <a:effectLst/>
                          <a:cs typeface="+mj-cs"/>
                          <a:hlinkClick r:id="rId6"/>
                        </a:rPr>
                        <a:t>หนองขา</a:t>
                      </a:r>
                      <a:r>
                        <a:rPr lang="th-TH" sz="1800" b="1" u="sng" strike="noStrike" dirty="0" err="1">
                          <a:effectLst/>
                          <a:cs typeface="+mj-cs"/>
                          <a:hlinkClick r:id="rId6"/>
                        </a:rPr>
                        <a:t>หย่าง</a:t>
                      </a:r>
                      <a:endParaRPr lang="th-TH" sz="1800" b="1" i="0" u="sng" strike="noStrike" dirty="0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10,241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2,848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27.81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1,407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49.4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897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31.5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475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16.68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69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2.42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7"/>
                        </a:rPr>
                        <a:t>บ้านไร่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46,480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7,873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16.94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4,270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54.24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2,381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30.24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1,053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13.37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169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8"/>
                        </a:rPr>
                        <a:t>ลานสัก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37,931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7,364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19.41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4,080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55.4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2,257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30.65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896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12.17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1.79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160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sng" strike="noStrike">
                          <a:effectLst/>
                          <a:cs typeface="+mj-cs"/>
                          <a:hlinkClick r:id="rId9"/>
                        </a:rPr>
                        <a:t>ห้วยคต</a:t>
                      </a:r>
                      <a:endParaRPr lang="th-TH" sz="1800" b="1" i="0" u="sng" strike="noStrike">
                        <a:solidFill>
                          <a:srgbClr val="0563C1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15,218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2,654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17.44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1,452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54.71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831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31.31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334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12.58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1.39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8416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รวม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246,697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52,250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21.18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27,874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53.35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16,382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31.35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6,932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13.27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cs typeface="+mj-cs"/>
                        </a:rPr>
                        <a:t>1,063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cs typeface="+mj-cs"/>
                        </a:rPr>
                        <a:t>2.03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25500" y="5956300"/>
            <a:ext cx="425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cs typeface="+mj-cs"/>
              </a:rPr>
              <a:t>ที่มา </a:t>
            </a:r>
            <a:r>
              <a:rPr lang="en-US" sz="2000" b="1" dirty="0" smtClean="0">
                <a:cs typeface="+mj-cs"/>
              </a:rPr>
              <a:t>: DATA CENTER </a:t>
            </a:r>
            <a:r>
              <a:rPr lang="th-TH" sz="2000" b="1" dirty="0" smtClean="0">
                <a:cs typeface="+mj-cs"/>
              </a:rPr>
              <a:t>ของ</a:t>
            </a:r>
            <a:r>
              <a:rPr lang="th-TH" sz="2000" b="1" dirty="0" err="1" smtClean="0">
                <a:cs typeface="+mj-cs"/>
              </a:rPr>
              <a:t>สสจ</a:t>
            </a:r>
            <a:r>
              <a:rPr lang="th-TH" sz="2000" b="1" dirty="0" smtClean="0">
                <a:cs typeface="+mj-cs"/>
              </a:rPr>
              <a:t>.อุทัยธานี</a:t>
            </a:r>
            <a:endParaRPr lang="th-TH" sz="2000" b="1" dirty="0">
              <a:cs typeface="+mj-cs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399184" y="63304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cs typeface="+mj-cs"/>
              </a:rPr>
              <a:t>ข้อมูลผู้สูงอายุในจังหวัดอุทัยธานี</a:t>
            </a:r>
            <a:endParaRPr lang="th-TH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9488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</TotalTime>
  <Words>2918</Words>
  <Application>Microsoft Office PowerPoint</Application>
  <PresentationFormat>กำหนดเอง</PresentationFormat>
  <Paragraphs>497</Paragraphs>
  <Slides>31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ชีวภาพ</vt:lpstr>
      <vt:lpstr>     การเชื่อมโยงและการจัดบริการคลินิกแพทย์แผนไทยครบวงจรเฉพาะโรค(โรคข้อเข่าเสื่อม) ของจังหวัดอุทัยธานี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นโยบายรัฐบาลและกรมพัฒนาการแพทย์แผนไทย และการแพทย์ทางเลือก </vt:lpstr>
      <vt:lpstr>KPI Outcome</vt:lpstr>
      <vt:lpstr>งานนำเสนอ PowerPoint</vt:lpstr>
      <vt:lpstr>งานนำเสนอ PowerPoint</vt:lpstr>
      <vt:lpstr>งานนำเสนอ PowerPoint</vt:lpstr>
      <vt:lpstr>ผลการคัดกรองภาวะข้อเข่าเสื่อมของจังหวัดอุทัยธานี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การดูแลข้อเข่าเสื่อมด้วยการนวดไทย การรักษาโดยการนวดไทย รหัสหัตถการ (ICD9) 873-78-11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การประชุมการจัดบริการคลินิกโรคข้อเข่าเสื่อม การจัดบริการคลินิกแพทย์แผนไทยครบวงจรเฉพาะโรค(โรคข้อเข่าเสื่อม) ของจังหวัดอุทัยธานี</dc:title>
  <dc:creator>Corporate Edition</dc:creator>
  <cp:lastModifiedBy>USER</cp:lastModifiedBy>
  <cp:revision>28</cp:revision>
  <cp:lastPrinted>2016-05-25T08:20:18Z</cp:lastPrinted>
  <dcterms:created xsi:type="dcterms:W3CDTF">2016-05-25T05:23:27Z</dcterms:created>
  <dcterms:modified xsi:type="dcterms:W3CDTF">2016-06-14T12:01:52Z</dcterms:modified>
</cp:coreProperties>
</file>